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0"/>
  </p:notesMasterIdLst>
  <p:sldIdLst>
    <p:sldId id="256" r:id="rId2"/>
    <p:sldId id="257" r:id="rId3"/>
    <p:sldId id="259" r:id="rId4"/>
    <p:sldId id="303" r:id="rId5"/>
    <p:sldId id="332" r:id="rId6"/>
    <p:sldId id="261" r:id="rId7"/>
    <p:sldId id="275" r:id="rId8"/>
    <p:sldId id="307" r:id="rId9"/>
    <p:sldId id="294" r:id="rId10"/>
    <p:sldId id="308" r:id="rId11"/>
    <p:sldId id="311" r:id="rId12"/>
    <p:sldId id="312" r:id="rId13"/>
    <p:sldId id="309" r:id="rId14"/>
    <p:sldId id="310" r:id="rId15"/>
    <p:sldId id="296" r:id="rId16"/>
    <p:sldId id="313" r:id="rId17"/>
    <p:sldId id="314" r:id="rId18"/>
    <p:sldId id="315" r:id="rId19"/>
    <p:sldId id="316" r:id="rId20"/>
    <p:sldId id="317" r:id="rId21"/>
    <p:sldId id="301" r:id="rId22"/>
    <p:sldId id="318" r:id="rId23"/>
    <p:sldId id="280" r:id="rId24"/>
    <p:sldId id="320" r:id="rId25"/>
    <p:sldId id="333" r:id="rId26"/>
    <p:sldId id="267" r:id="rId27"/>
    <p:sldId id="336" r:id="rId28"/>
    <p:sldId id="271" r:id="rId29"/>
    <p:sldId id="334" r:id="rId30"/>
    <p:sldId id="272" r:id="rId31"/>
    <p:sldId id="335" r:id="rId32"/>
    <p:sldId id="273" r:id="rId33"/>
    <p:sldId id="323" r:id="rId34"/>
    <p:sldId id="324" r:id="rId35"/>
    <p:sldId id="327" r:id="rId36"/>
    <p:sldId id="326" r:id="rId37"/>
    <p:sldId id="283" r:id="rId38"/>
    <p:sldId id="284" r:id="rId39"/>
    <p:sldId id="285" r:id="rId40"/>
    <p:sldId id="286" r:id="rId41"/>
    <p:sldId id="287" r:id="rId42"/>
    <p:sldId id="328" r:id="rId43"/>
    <p:sldId id="329" r:id="rId44"/>
    <p:sldId id="330" r:id="rId45"/>
    <p:sldId id="331" r:id="rId46"/>
    <p:sldId id="289" r:id="rId47"/>
    <p:sldId id="290" r:id="rId48"/>
    <p:sldId id="29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p:cViewPr>
        <p:scale>
          <a:sx n="59" d="100"/>
          <a:sy n="59" d="100"/>
        </p:scale>
        <p:origin x="-1710" y="-2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FA9634-A1CD-49B3-856C-B1436E6315FC}" type="datetimeFigureOut">
              <a:rPr lang="id-ID" smtClean="0"/>
              <a:pPr/>
              <a:t>17/07/2020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4C4CBC-8070-4570-AFEF-27C8B5EA1E4C}" type="slidenum">
              <a:rPr lang="id-ID" smtClean="0"/>
              <a:pPr/>
              <a:t>‹#›</a:t>
            </a:fld>
            <a:endParaRPr lang="id-ID"/>
          </a:p>
        </p:txBody>
      </p:sp>
    </p:spTree>
    <p:extLst>
      <p:ext uri="{BB962C8B-B14F-4D97-AF65-F5344CB8AC3E}">
        <p14:creationId xmlns:p14="http://schemas.microsoft.com/office/powerpoint/2010/main" val="133464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fontAlgn="base"/>
            <a:r>
              <a:rPr lang="id-ID" sz="1200" b="1" i="0" kern="1200" dirty="0" smtClean="0">
                <a:solidFill>
                  <a:schemeClr val="tx1"/>
                </a:solidFill>
                <a:latin typeface="+mn-lt"/>
                <a:ea typeface="+mn-ea"/>
                <a:cs typeface="+mn-cs"/>
              </a:rPr>
              <a:t>Sistem Akuntabilitas Kinerja Instansi Pemerintah</a:t>
            </a:r>
            <a:r>
              <a:rPr lang="id-ID" sz="1200" b="0" i="0" kern="1200" dirty="0" smtClean="0">
                <a:solidFill>
                  <a:schemeClr val="tx1"/>
                </a:solidFill>
                <a:latin typeface="+mn-lt"/>
                <a:ea typeface="+mn-ea"/>
                <a:cs typeface="+mn-cs"/>
              </a:rPr>
              <a:t> atau disingkat dengan </a:t>
            </a:r>
            <a:r>
              <a:rPr lang="id-ID" sz="1200" b="1" i="0" kern="1200" dirty="0" smtClean="0">
                <a:solidFill>
                  <a:schemeClr val="tx1"/>
                </a:solidFill>
                <a:latin typeface="+mn-lt"/>
                <a:ea typeface="+mn-ea"/>
                <a:cs typeface="+mn-cs"/>
              </a:rPr>
              <a:t>SAKIP</a:t>
            </a:r>
            <a:r>
              <a:rPr lang="id-ID" sz="1200" b="0" i="0" kern="1200" dirty="0" smtClean="0">
                <a:solidFill>
                  <a:schemeClr val="tx1"/>
                </a:solidFill>
                <a:latin typeface="+mn-lt"/>
                <a:ea typeface="+mn-ea"/>
                <a:cs typeface="+mn-cs"/>
              </a:rPr>
              <a:t> tertuang dalam Peraturan Presiden Nomor 29 Tahun 2014 tentang Sistem Akuntabilitas Kinerja Instansi Pemerintah yang mana di dalamnya menyebutkan SAKIP merupakan rangkaian sistematik dari berbagai aktivitas, alat dan prosedur yang dirancang untuk tujuan penetapan dan pengukuran, pengumpulan data, pengklarifikasian, pengikhtisaran, dan pelaporan kinerja pada instansi pemerintah, dalam rangka pertanggungjawaban dan peningkatan kinerja instansi pemerintah.</a:t>
            </a:r>
          </a:p>
          <a:p>
            <a:pPr fontAlgn="base"/>
            <a:r>
              <a:rPr lang="id-ID" sz="1200" b="0" i="0" kern="1200" dirty="0" smtClean="0">
                <a:solidFill>
                  <a:schemeClr val="tx1"/>
                </a:solidFill>
                <a:latin typeface="+mn-lt"/>
                <a:ea typeface="+mn-ea"/>
                <a:cs typeface="+mn-cs"/>
              </a:rPr>
              <a:t>SAKIP merupakan integrasi dari sistem perencanaan, sistem penganggaran dan sistem pelaporan kinerja, yang selaras dengan pelaksanaan sistem akuntabilitas keuangan. Dalam hal ini, setiap organisasi diwajibkan mencatat dan melaporkan setiap penggunaan keuangan negara serta kesesuaiannya dengan ketentuan yang berlaku</a:t>
            </a:r>
          </a:p>
          <a:p>
            <a:pPr fontAlgn="base"/>
            <a:r>
              <a:rPr lang="id-ID" sz="1200" b="0" i="0" kern="1200" dirty="0" smtClean="0">
                <a:solidFill>
                  <a:schemeClr val="tx1"/>
                </a:solidFill>
                <a:latin typeface="+mn-lt"/>
                <a:ea typeface="+mn-ea"/>
                <a:cs typeface="+mn-cs"/>
              </a:rPr>
              <a:t>Sedangkan </a:t>
            </a:r>
            <a:r>
              <a:rPr lang="id-ID" sz="1200" b="1" i="0" kern="1200" dirty="0" smtClean="0">
                <a:solidFill>
                  <a:schemeClr val="tx1"/>
                </a:solidFill>
                <a:latin typeface="+mn-lt"/>
                <a:ea typeface="+mn-ea"/>
                <a:cs typeface="+mn-cs"/>
              </a:rPr>
              <a:t>LAKIP</a:t>
            </a:r>
            <a:r>
              <a:rPr lang="id-ID" sz="1200" b="0" i="0" kern="1200" dirty="0" smtClean="0">
                <a:solidFill>
                  <a:schemeClr val="tx1"/>
                </a:solidFill>
                <a:latin typeface="+mn-lt"/>
                <a:ea typeface="+mn-ea"/>
                <a:cs typeface="+mn-cs"/>
              </a:rPr>
              <a:t> adalah</a:t>
            </a:r>
            <a:r>
              <a:rPr lang="id-ID" sz="1200" b="1" i="0" kern="1200" dirty="0" smtClean="0">
                <a:solidFill>
                  <a:schemeClr val="tx1"/>
                </a:solidFill>
                <a:latin typeface="+mn-lt"/>
                <a:ea typeface="+mn-ea"/>
                <a:cs typeface="+mn-cs"/>
              </a:rPr>
              <a:t> Laporan Akuntabilitas Kinerja Instansi Pemerintahan</a:t>
            </a:r>
            <a:r>
              <a:rPr lang="id-ID" sz="1200" b="0" i="0" kern="1200" dirty="0" smtClean="0">
                <a:solidFill>
                  <a:schemeClr val="tx1"/>
                </a:solidFill>
                <a:latin typeface="+mn-lt"/>
                <a:ea typeface="+mn-ea"/>
                <a:cs typeface="+mn-cs"/>
              </a:rPr>
              <a:t>. LAKIP merupakan produk akhir SAKIP yang menggambarkan kinerja yang dicapai oleh suatu instansi pemerintah atas pelaksanaan program dan kegiatan yang dibiayai APBN/APBD. Penyusunan LAKIP berdasarkan siklus anggraan yang berjalan 1 tahun. Dalam pembuatan LAKIP suatu instansi pemerintah harus dapat menentukan besaran kinerja yang dihasilkan secara kuantitatif yaitu besaran dalam satuan jumlah atau persentase. Manfaat dari LAKIP bisa dijadikan bahan evaluasi terhadap instansi pemerintah yang bersangkutan selama 1 tahun anggaran.</a:t>
            </a:r>
          </a:p>
          <a:p>
            <a:pPr fontAlgn="base"/>
            <a:r>
              <a:rPr lang="id-ID" sz="1200" b="0" i="0" kern="1200" dirty="0" smtClean="0">
                <a:solidFill>
                  <a:schemeClr val="tx1"/>
                </a:solidFill>
                <a:latin typeface="+mn-lt"/>
                <a:ea typeface="+mn-ea"/>
                <a:cs typeface="+mn-cs"/>
              </a:rPr>
              <a:t>Cikal bakal lahirnya SAKIP LAKIP adalah berasal dari Inpres No.7 Tahun 1999 tentang Akuntabilitas Instansi Pemerintah dimana didalamnya disebutkan Mewajibkan setiap Instansi Pemerintah sebagai unsur penyelenggara Pemerintahan untuk mempertanggungjawabkan pelaksanaan tugas pokok, dipandang perlu adanya pelaporan akuntabilitas kinerja instansi Pemerintah.</a:t>
            </a:r>
          </a:p>
          <a:p>
            <a:endParaRPr lang="id-ID" dirty="0"/>
          </a:p>
        </p:txBody>
      </p:sp>
      <p:sp>
        <p:nvSpPr>
          <p:cNvPr id="4" name="Slide Number Placeholder 3"/>
          <p:cNvSpPr>
            <a:spLocks noGrp="1"/>
          </p:cNvSpPr>
          <p:nvPr>
            <p:ph type="sldNum" sz="quarter" idx="10"/>
          </p:nvPr>
        </p:nvSpPr>
        <p:spPr/>
        <p:txBody>
          <a:bodyPr/>
          <a:lstStyle/>
          <a:p>
            <a:fld id="{974C4CBC-8070-4570-AFEF-27C8B5EA1E4C}" type="slidenum">
              <a:rPr lang="id-ID" smtClean="0"/>
              <a:pPr/>
              <a:t>1</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699CB88-5E1A-4FAC-892A-60949ACB1F6F}" type="datetimeFigureOut">
              <a:rPr lang="en-US" smtClean="0"/>
              <a:pPr/>
              <a:t>7/17/2020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kumimoji="0"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1974DF9-AD47-4691-BA21-BBFCE3637A9A}"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99CB88-5E1A-4FAC-892A-60949ACB1F6F}"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699CB88-5E1A-4FAC-892A-60949ACB1F6F}" type="datetimeFigureOut">
              <a:rPr lang="en-US" smtClean="0"/>
              <a:pPr/>
              <a:t>7/17/2020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kumimoji="0"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1974DF9-AD47-4691-BA21-BBFCE3637A9A}"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699CB88-5E1A-4FAC-892A-60949ACB1F6F}"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1974DF9-AD47-4691-BA21-BBFCE3637A9A}" type="slidenum">
              <a:rPr kumimoji="0" lang="en-US" smtClean="0"/>
              <a:pPr/>
              <a:t>‹#›</a:t>
            </a:fld>
            <a:endParaRPr kumimoji="0"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699CB88-5E1A-4FAC-892A-60949ACB1F6F}" type="datetimeFigureOut">
              <a:rPr lang="en-US" smtClean="0"/>
              <a:pPr/>
              <a:t>7/17/2020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1974DF9-AD47-4691-BA21-BBFCE3637A9A}" type="slidenum">
              <a:rPr kumimoji="0" lang="en-US" smtClean="0"/>
              <a:pPr/>
              <a:t>‹#›</a:t>
            </a:fld>
            <a:endParaRPr kumimoji="0" lang="en-US"/>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699CB88-5E1A-4FAC-892A-60949ACB1F6F}" type="datetimeFigureOut">
              <a:rPr lang="en-US" smtClean="0"/>
              <a:pPr/>
              <a:t>7/17/2020</a:t>
            </a:fld>
            <a:endParaRPr lang="en-US"/>
          </a:p>
        </p:txBody>
      </p:sp>
      <p:sp>
        <p:nvSpPr>
          <p:cNvPr id="10" name="Slide Number Placeholder 9"/>
          <p:cNvSpPr>
            <a:spLocks noGrp="1"/>
          </p:cNvSpPr>
          <p:nvPr>
            <p:ph type="sldNum" sz="quarter" idx="16"/>
          </p:nvPr>
        </p:nvSpPr>
        <p:spPr/>
        <p:txBody>
          <a:bodyPr rtlCol="0"/>
          <a:lstStyle/>
          <a:p>
            <a:fld id="{91974DF9-AD47-4691-BA21-BBFCE3637A9A}" type="slidenum">
              <a:rPr kumimoji="0" lang="en-US" smtClean="0"/>
              <a:pPr/>
              <a:t>‹#›</a:t>
            </a:fld>
            <a:endParaRPr kumimoji="0" lang="en-US"/>
          </a:p>
        </p:txBody>
      </p:sp>
      <p:sp>
        <p:nvSpPr>
          <p:cNvPr id="12" name="Footer Placeholder 11"/>
          <p:cNvSpPr>
            <a:spLocks noGrp="1"/>
          </p:cNvSpPr>
          <p:nvPr>
            <p:ph type="ftr" sz="quarter" idx="17"/>
          </p:nvPr>
        </p:nvSpPr>
        <p:spPr/>
        <p:txBody>
          <a:bodyPr rtlCol="0"/>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699CB88-5E1A-4FAC-892A-60949ACB1F6F}" type="datetimeFigureOut">
              <a:rPr lang="en-US" smtClean="0"/>
              <a:pPr/>
              <a:t>7/17/2020</a:t>
            </a:fld>
            <a:endParaRPr lang="en-US"/>
          </a:p>
        </p:txBody>
      </p:sp>
      <p:sp>
        <p:nvSpPr>
          <p:cNvPr id="12" name="Slide Number Placeholder 11"/>
          <p:cNvSpPr>
            <a:spLocks noGrp="1"/>
          </p:cNvSpPr>
          <p:nvPr>
            <p:ph type="sldNum" sz="quarter" idx="16"/>
          </p:nvPr>
        </p:nvSpPr>
        <p:spPr/>
        <p:txBody>
          <a:bodyPr rtlCol="0"/>
          <a:lstStyle/>
          <a:p>
            <a:fld id="{91974DF9-AD47-4691-BA21-BBFCE3637A9A}" type="slidenum">
              <a:rPr kumimoji="0" lang="en-US" smtClean="0"/>
              <a:pPr/>
              <a:t>‹#›</a:t>
            </a:fld>
            <a:endParaRPr kumimoji="0" lang="en-US"/>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699CB88-5E1A-4FAC-892A-60949ACB1F6F}" type="datetimeFigureOut">
              <a:rPr lang="en-US" smtClean="0"/>
              <a:pPr/>
              <a:t>7/17/2020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1974DF9-AD47-4691-BA21-BBFCE3637A9A}"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99CB88-5E1A-4FAC-892A-60949ACB1F6F}" type="datetimeFigureOut">
              <a:rPr lang="en-US" smtClean="0"/>
              <a:pPr/>
              <a:t>7/17/2020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1974DF9-AD47-4691-BA21-BBFCE3637A9A}"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699CB88-5E1A-4FAC-892A-60949ACB1F6F}"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1974DF9-AD47-4691-BA21-BBFCE3637A9A}" type="slidenum">
              <a:rPr kumimoji="0" lang="en-US" smtClean="0"/>
              <a:pPr/>
              <a:t>‹#›</a:t>
            </a:fld>
            <a:endParaRPr kumimoji="0"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699CB88-5E1A-4FAC-892A-60949ACB1F6F}" type="datetimeFigureOut">
              <a:rPr lang="en-US" smtClean="0"/>
              <a:pPr/>
              <a:t>7/17/2020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1974DF9-AD47-4691-BA21-BBFCE3637A9A}" type="slidenum">
              <a:rPr kumimoji="0" lang="en-US" smtClean="0"/>
              <a:pPr/>
              <a:t>‹#›</a:t>
            </a:fld>
            <a:endParaRPr kumimoji="0" lang="en-US"/>
          </a:p>
        </p:txBody>
      </p:sp>
      <p:sp>
        <p:nvSpPr>
          <p:cNvPr id="14" name="Footer Placeholder 13"/>
          <p:cNvSpPr>
            <a:spLocks noGrp="1"/>
          </p:cNvSpPr>
          <p:nvPr>
            <p:ph type="ftr" sz="quarter" idx="12"/>
          </p:nvPr>
        </p:nvSpPr>
        <p:spPr>
          <a:xfrm>
            <a:off x="1600200" y="6248206"/>
            <a:ext cx="4572000" cy="365125"/>
          </a:xfrm>
        </p:spPr>
        <p:txBody>
          <a:bodyPr rtlCol="0"/>
          <a:lstStyle/>
          <a:p>
            <a:endParaRPr kumimoji="0"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699CB88-5E1A-4FAC-892A-60949ACB1F6F}" type="datetimeFigureOut">
              <a:rPr lang="en-US" smtClean="0"/>
              <a:pPr/>
              <a:t>7/17/2020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kumimoji="0"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1974DF9-AD47-4691-BA21-BBFCE3637A9A}" type="slidenum">
              <a:rPr kumimoji="0" lang="en-US" smtClean="0"/>
              <a:pPr/>
              <a:t>‹#›</a:t>
            </a:fld>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6808" y="116632"/>
            <a:ext cx="8011616" cy="1828800"/>
          </a:xfrm>
        </p:spPr>
        <p:txBody>
          <a:bodyPr>
            <a:noAutofit/>
          </a:bodyPr>
          <a:lstStyle/>
          <a:p>
            <a:pPr lvl="0"/>
            <a:r>
              <a:rPr lang="en-US" sz="3200" b="1" cap="none" dirty="0" smtClean="0">
                <a:solidFill>
                  <a:schemeClr val="bg1"/>
                </a:solidFill>
                <a:latin typeface="Algerian" pitchFamily="82" charset="0"/>
              </a:rPr>
              <a:t>S</a:t>
            </a:r>
            <a:r>
              <a:rPr lang="id-ID" sz="3200" b="1" cap="none" dirty="0" smtClean="0">
                <a:solidFill>
                  <a:schemeClr val="bg1"/>
                </a:solidFill>
                <a:latin typeface="Algerian" pitchFamily="82" charset="0"/>
              </a:rPr>
              <a:t>ISTEM AKUNTABILITAS KINERJA INSTANSI PEMERINTAH (SAKIP)</a:t>
            </a:r>
            <a:br>
              <a:rPr lang="id-ID" sz="3200" b="1" cap="none" dirty="0" smtClean="0">
                <a:solidFill>
                  <a:schemeClr val="bg1"/>
                </a:solidFill>
                <a:latin typeface="Algerian" pitchFamily="82" charset="0"/>
              </a:rPr>
            </a:br>
            <a:r>
              <a:rPr lang="id-ID" sz="3200" b="1" cap="none" dirty="0" smtClean="0">
                <a:solidFill>
                  <a:schemeClr val="bg1"/>
                </a:solidFill>
                <a:latin typeface="Algerian" pitchFamily="82" charset="0"/>
              </a:rPr>
              <a:t>kecamatan </a:t>
            </a:r>
            <a:r>
              <a:rPr lang="en-US" sz="3200" b="1" cap="none" dirty="0" smtClean="0">
                <a:solidFill>
                  <a:schemeClr val="bg1"/>
                </a:solidFill>
                <a:latin typeface="Algerian" pitchFamily="82" charset="0"/>
              </a:rPr>
              <a:t>SALE</a:t>
            </a:r>
            <a:r>
              <a:rPr lang="id-ID" sz="3200" b="1" cap="none" dirty="0" smtClean="0">
                <a:solidFill>
                  <a:schemeClr val="bg1"/>
                </a:solidFill>
                <a:latin typeface="Algerian" pitchFamily="82" charset="0"/>
              </a:rPr>
              <a:t> TAHUN </a:t>
            </a:r>
            <a:r>
              <a:rPr lang="en-US" sz="3200" b="1" cap="none" dirty="0" smtClean="0">
                <a:solidFill>
                  <a:schemeClr val="bg1"/>
                </a:solidFill>
                <a:latin typeface="Algerian" pitchFamily="82" charset="0"/>
              </a:rPr>
              <a:t>2020 </a:t>
            </a:r>
            <a:endParaRPr lang="id-ID" sz="3200" dirty="0">
              <a:solidFill>
                <a:schemeClr val="bg1"/>
              </a:solidFill>
              <a:latin typeface="Algerian" pitchFamily="82" charset="0"/>
            </a:endParaRPr>
          </a:p>
        </p:txBody>
      </p:sp>
      <p:sp>
        <p:nvSpPr>
          <p:cNvPr id="3" name="Subtitle 2"/>
          <p:cNvSpPr>
            <a:spLocks noGrp="1"/>
          </p:cNvSpPr>
          <p:nvPr>
            <p:ph type="subTitle" idx="1"/>
          </p:nvPr>
        </p:nvSpPr>
        <p:spPr/>
        <p:txBody>
          <a:bodyPr>
            <a:normAutofit fontScale="92500" lnSpcReduction="20000"/>
          </a:bodyPr>
          <a:lstStyle/>
          <a:p>
            <a:pPr marL="2698750" indent="-2698750">
              <a:tabLst>
                <a:tab pos="2517775" algn="l"/>
                <a:tab pos="2698750" algn="l"/>
              </a:tabLst>
            </a:pPr>
            <a:r>
              <a:rPr lang="id-ID" dirty="0" smtClean="0"/>
              <a:t>Disampaikan Oleh 	: C</a:t>
            </a:r>
            <a:r>
              <a:rPr lang="en-US" dirty="0" err="1" smtClean="0"/>
              <a:t>amat</a:t>
            </a:r>
            <a:r>
              <a:rPr lang="en-US" dirty="0" smtClean="0"/>
              <a:t> Sale</a:t>
            </a:r>
            <a:r>
              <a:rPr lang="id-ID" dirty="0" smtClean="0"/>
              <a:t> Kabupaten Rembang</a:t>
            </a:r>
            <a:endParaRPr lang="id-ID" dirty="0"/>
          </a:p>
        </p:txBody>
      </p:sp>
      <p:pic>
        <p:nvPicPr>
          <p:cNvPr id="5" name="Picture 4" descr="logo-rembang.png"/>
          <p:cNvPicPr>
            <a:picLocks noChangeAspect="1"/>
          </p:cNvPicPr>
          <p:nvPr/>
        </p:nvPicPr>
        <p:blipFill>
          <a:blip r:embed="rId3" cstate="print"/>
          <a:stretch>
            <a:fillRect/>
          </a:stretch>
        </p:blipFill>
        <p:spPr>
          <a:xfrm>
            <a:off x="6300246" y="2655722"/>
            <a:ext cx="2357454" cy="2357454"/>
          </a:xfrm>
          <a:prstGeom prst="rect">
            <a:avLst/>
          </a:prstGeom>
          <a:effectLst>
            <a:outerShdw blurRad="292100" dist="139700" dir="2700000" algn="tl" rotWithShape="0">
              <a:prstClr val="black">
                <a:alpha val="65000"/>
              </a:prstClr>
            </a:outerShdw>
          </a:effectLst>
        </p:spPr>
      </p:pic>
    </p:spTree>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560" y="595203"/>
            <a:ext cx="2664296"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Program peningkatan fungsi pemerintahan desa</a:t>
            </a:r>
          </a:p>
        </p:txBody>
      </p:sp>
      <p:sp>
        <p:nvSpPr>
          <p:cNvPr id="5" name="Down Arrow 4"/>
          <p:cNvSpPr/>
          <p:nvPr/>
        </p:nvSpPr>
        <p:spPr>
          <a:xfrm>
            <a:off x="1799692" y="3970735"/>
            <a:ext cx="288032"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395536" y="508518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Kasi Pemerintahan</a:t>
            </a:r>
            <a:endParaRPr lang="id-ID" sz="2400" b="1" dirty="0">
              <a:solidFill>
                <a:schemeClr val="tx1"/>
              </a:solidFill>
            </a:endParaRPr>
          </a:p>
        </p:txBody>
      </p:sp>
      <p:sp>
        <p:nvSpPr>
          <p:cNvPr id="8" name="Rounded Rectangle 7"/>
          <p:cNvSpPr/>
          <p:nvPr/>
        </p:nvSpPr>
        <p:spPr>
          <a:xfrm>
            <a:off x="3272708" y="658367"/>
            <a:ext cx="2664296"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Program peningkatan Disiplin Aparatur</a:t>
            </a:r>
          </a:p>
        </p:txBody>
      </p:sp>
      <p:sp>
        <p:nvSpPr>
          <p:cNvPr id="9" name="Down Arrow 8"/>
          <p:cNvSpPr/>
          <p:nvPr/>
        </p:nvSpPr>
        <p:spPr>
          <a:xfrm>
            <a:off x="7125136" y="4005064"/>
            <a:ext cx="288032"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Rounded Rectangle 9"/>
          <p:cNvSpPr/>
          <p:nvPr/>
        </p:nvSpPr>
        <p:spPr>
          <a:xfrm>
            <a:off x="5937004" y="665013"/>
            <a:ext cx="2664296"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Program Pembinaan dan peningkatan sarana prasarana, olah raga dan seni budaya</a:t>
            </a:r>
          </a:p>
        </p:txBody>
      </p:sp>
      <p:sp>
        <p:nvSpPr>
          <p:cNvPr id="11" name="Down Arrow 10"/>
          <p:cNvSpPr/>
          <p:nvPr/>
        </p:nvSpPr>
        <p:spPr>
          <a:xfrm>
            <a:off x="4460840" y="3977381"/>
            <a:ext cx="288032"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461697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23828" y="604731"/>
            <a:ext cx="2664296"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Program peningkatan pengembangan sistem pelaporan capaian kinerja keuangan</a:t>
            </a:r>
          </a:p>
        </p:txBody>
      </p:sp>
      <p:sp>
        <p:nvSpPr>
          <p:cNvPr id="3" name="Down Arrow 2"/>
          <p:cNvSpPr/>
          <p:nvPr/>
        </p:nvSpPr>
        <p:spPr>
          <a:xfrm>
            <a:off x="4211960" y="3970735"/>
            <a:ext cx="288032"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395536" y="508518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Kasubag Program dan Keuangan</a:t>
            </a:r>
            <a:endParaRPr lang="id-ID" sz="2400" b="1" dirty="0">
              <a:solidFill>
                <a:schemeClr val="tx1"/>
              </a:solidFill>
            </a:endParaRPr>
          </a:p>
        </p:txBody>
      </p:sp>
    </p:spTree>
    <p:extLst>
      <p:ext uri="{BB962C8B-B14F-4D97-AF65-F5344CB8AC3E}">
        <p14:creationId xmlns:p14="http://schemas.microsoft.com/office/powerpoint/2010/main" val="33268138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23828" y="604731"/>
            <a:ext cx="2664296"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Program Pemberdayaan Masyarakat untuk menjaga Ketertiban dan Keamanan</a:t>
            </a:r>
          </a:p>
        </p:txBody>
      </p:sp>
      <p:sp>
        <p:nvSpPr>
          <p:cNvPr id="3" name="Down Arrow 2"/>
          <p:cNvSpPr/>
          <p:nvPr/>
        </p:nvSpPr>
        <p:spPr>
          <a:xfrm>
            <a:off x="4211960" y="3970735"/>
            <a:ext cx="288032"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395536" y="508518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Kasi Pemberdayaan Masyarakat Desa</a:t>
            </a:r>
            <a:endParaRPr lang="id-ID" sz="2400" b="1" dirty="0">
              <a:solidFill>
                <a:schemeClr val="tx1"/>
              </a:solidFill>
            </a:endParaRPr>
          </a:p>
        </p:txBody>
      </p:sp>
    </p:spTree>
    <p:extLst>
      <p:ext uri="{BB962C8B-B14F-4D97-AF65-F5344CB8AC3E}">
        <p14:creationId xmlns:p14="http://schemas.microsoft.com/office/powerpoint/2010/main" val="2224716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131840" y="582860"/>
            <a:ext cx="2664296"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solidFill>
                  <a:schemeClr val="tx1"/>
                </a:solidFill>
              </a:rPr>
              <a:t>Program peningkatan jaminan kesejahteraan sosial kemasyarakatan</a:t>
            </a:r>
          </a:p>
        </p:txBody>
      </p:sp>
      <p:sp>
        <p:nvSpPr>
          <p:cNvPr id="3" name="Down Arrow 2"/>
          <p:cNvSpPr/>
          <p:nvPr/>
        </p:nvSpPr>
        <p:spPr>
          <a:xfrm>
            <a:off x="4319972" y="3895228"/>
            <a:ext cx="288032"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395536" y="508518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Kasi Kesra</a:t>
            </a:r>
            <a:endParaRPr lang="id-ID" sz="2400" b="1" dirty="0">
              <a:solidFill>
                <a:schemeClr val="tx1"/>
              </a:solidFill>
            </a:endParaRPr>
          </a:p>
        </p:txBody>
      </p:sp>
    </p:spTree>
    <p:extLst>
      <p:ext uri="{BB962C8B-B14F-4D97-AF65-F5344CB8AC3E}">
        <p14:creationId xmlns:p14="http://schemas.microsoft.com/office/powerpoint/2010/main" val="362988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131840" y="582860"/>
            <a:ext cx="2664296"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solidFill>
                  <a:schemeClr val="tx1"/>
                </a:solidFill>
              </a:rPr>
              <a:t>Program peningkatan jaminan kesejahteraan sosial kemasyarakatan</a:t>
            </a:r>
          </a:p>
        </p:txBody>
      </p:sp>
      <p:sp>
        <p:nvSpPr>
          <p:cNvPr id="3" name="Down Arrow 2"/>
          <p:cNvSpPr/>
          <p:nvPr/>
        </p:nvSpPr>
        <p:spPr>
          <a:xfrm>
            <a:off x="4319972" y="3895228"/>
            <a:ext cx="288032"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395536" y="508518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Kasi Kesra</a:t>
            </a:r>
            <a:endParaRPr lang="id-ID" sz="2400" b="1" dirty="0">
              <a:solidFill>
                <a:schemeClr val="tx1"/>
              </a:solidFill>
            </a:endParaRPr>
          </a:p>
        </p:txBody>
      </p:sp>
    </p:spTree>
    <p:extLst>
      <p:ext uri="{BB962C8B-B14F-4D97-AF65-F5344CB8AC3E}">
        <p14:creationId xmlns:p14="http://schemas.microsoft.com/office/powerpoint/2010/main" val="2035576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8153400" cy="864096"/>
          </a:xfrm>
        </p:spPr>
        <p:txBody>
          <a:bodyPr>
            <a:normAutofit fontScale="90000"/>
          </a:bodyPr>
          <a:lstStyle/>
          <a:p>
            <a:r>
              <a:rPr lang="id-ID" sz="2800" b="1" dirty="0" smtClean="0">
                <a:solidFill>
                  <a:schemeClr val="tx1"/>
                </a:solidFill>
              </a:rPr>
              <a:t>CROSS CUTTING KECAMATAN </a:t>
            </a:r>
            <a:r>
              <a:rPr lang="en-US" sz="2800" b="1" dirty="0" smtClean="0">
                <a:solidFill>
                  <a:schemeClr val="tx1"/>
                </a:solidFill>
              </a:rPr>
              <a:t>SALE</a:t>
            </a:r>
            <a:r>
              <a:rPr lang="id-ID" sz="2800" b="1" dirty="0" smtClean="0">
                <a:solidFill>
                  <a:schemeClr val="tx1"/>
                </a:solidFill>
              </a:rPr>
              <a:t/>
            </a:r>
            <a:br>
              <a:rPr lang="id-ID" sz="2800" b="1" dirty="0" smtClean="0">
                <a:solidFill>
                  <a:schemeClr val="tx1"/>
                </a:solidFill>
              </a:rPr>
            </a:br>
            <a:r>
              <a:rPr lang="id-ID" sz="2800" b="1" dirty="0" smtClean="0">
                <a:solidFill>
                  <a:schemeClr val="tx1"/>
                </a:solidFill>
              </a:rPr>
              <a:t>Tahun 2020 – 2021 (Setelah Revisi) </a:t>
            </a:r>
            <a:endParaRPr lang="id-ID" sz="2800" b="1" dirty="0">
              <a:solidFill>
                <a:schemeClr val="tx1"/>
              </a:solidFill>
            </a:endParaRPr>
          </a:p>
        </p:txBody>
      </p:sp>
      <p:sp>
        <p:nvSpPr>
          <p:cNvPr id="4" name="Rounded Rectangle 3"/>
          <p:cNvSpPr/>
          <p:nvPr/>
        </p:nvSpPr>
        <p:spPr>
          <a:xfrm>
            <a:off x="1259632" y="1637928"/>
            <a:ext cx="2664296"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2000" dirty="0" smtClean="0">
                <a:solidFill>
                  <a:schemeClr val="tx1"/>
                </a:solidFill>
              </a:rPr>
              <a:t>Program Peningkatan Kinerja Pemerintahan, Pemberdayaan, Pembinaan Kemasyarakatan dan Ketentraman Masyarakat</a:t>
            </a:r>
          </a:p>
        </p:txBody>
      </p:sp>
      <p:sp>
        <p:nvSpPr>
          <p:cNvPr id="8" name="Rectangle 7"/>
          <p:cNvSpPr/>
          <p:nvPr/>
        </p:nvSpPr>
        <p:spPr>
          <a:xfrm>
            <a:off x="395536" y="6093296"/>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CAMAT</a:t>
            </a:r>
            <a:endParaRPr lang="id-ID" sz="2400" b="1" dirty="0">
              <a:solidFill>
                <a:schemeClr val="tx1"/>
              </a:solidFill>
            </a:endParaRPr>
          </a:p>
        </p:txBody>
      </p:sp>
      <p:sp>
        <p:nvSpPr>
          <p:cNvPr id="9" name="Down Arrow 8"/>
          <p:cNvSpPr/>
          <p:nvPr/>
        </p:nvSpPr>
        <p:spPr>
          <a:xfrm>
            <a:off x="2532298" y="4984210"/>
            <a:ext cx="288032"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Down Arrow 9"/>
          <p:cNvSpPr/>
          <p:nvPr/>
        </p:nvSpPr>
        <p:spPr>
          <a:xfrm rot="16200000">
            <a:off x="4103948" y="2898068"/>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Rounded Rectangle 10"/>
          <p:cNvSpPr/>
          <p:nvPr/>
        </p:nvSpPr>
        <p:spPr>
          <a:xfrm>
            <a:off x="4725594" y="1706422"/>
            <a:ext cx="2664296"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id-ID" sz="1200" dirty="0" smtClean="0">
                <a:solidFill>
                  <a:schemeClr val="tx1"/>
                </a:solidFill>
              </a:rPr>
              <a:t>Tingkatkan Kinerja Seksi Pemerintahan</a:t>
            </a:r>
          </a:p>
          <a:p>
            <a:pPr marL="457200" indent="-457200">
              <a:buAutoNum type="arabicPeriod"/>
            </a:pPr>
            <a:r>
              <a:rPr lang="id-ID" sz="1200" dirty="0" smtClean="0">
                <a:solidFill>
                  <a:schemeClr val="tx1"/>
                </a:solidFill>
              </a:rPr>
              <a:t>Tingkatkan Kinerja Seksi Pemberdayaan Masyarakat Desa </a:t>
            </a:r>
          </a:p>
          <a:p>
            <a:pPr marL="457200" indent="-457200">
              <a:buAutoNum type="arabicPeriod"/>
            </a:pPr>
            <a:r>
              <a:rPr lang="id-ID" sz="1200" dirty="0" smtClean="0">
                <a:solidFill>
                  <a:schemeClr val="tx1"/>
                </a:solidFill>
              </a:rPr>
              <a:t>Tingkatkan Kinerja Seksi Kesejaheraan Rakyat</a:t>
            </a:r>
          </a:p>
          <a:p>
            <a:pPr marL="457200" indent="-457200">
              <a:buAutoNum type="arabicPeriod"/>
            </a:pPr>
            <a:r>
              <a:rPr lang="id-ID" sz="1200" dirty="0" smtClean="0">
                <a:solidFill>
                  <a:schemeClr val="tx1"/>
                </a:solidFill>
              </a:rPr>
              <a:t>Tingkatkan Kinerja Seksi Ketentraman dan Ketertiban.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99592" y="620688"/>
            <a:ext cx="2664296"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200" dirty="0" smtClean="0">
                <a:solidFill>
                  <a:schemeClr val="tx1"/>
                </a:solidFill>
              </a:rPr>
              <a:t>Program Perencanaan dan Evaluasi Kinerja Perangkat Daerah</a:t>
            </a:r>
          </a:p>
          <a:p>
            <a:endParaRPr lang="id-ID" sz="1200" dirty="0" smtClean="0">
              <a:solidFill>
                <a:schemeClr val="tx1"/>
              </a:solidFill>
            </a:endParaRPr>
          </a:p>
        </p:txBody>
      </p:sp>
      <p:sp>
        <p:nvSpPr>
          <p:cNvPr id="3" name="Down Arrow 2"/>
          <p:cNvSpPr/>
          <p:nvPr/>
        </p:nvSpPr>
        <p:spPr>
          <a:xfrm>
            <a:off x="2087724" y="4545124"/>
            <a:ext cx="324036" cy="5400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539552" y="508518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SEKCAM</a:t>
            </a:r>
            <a:endParaRPr lang="id-ID" sz="2400" b="1" dirty="0">
              <a:solidFill>
                <a:schemeClr val="tx1"/>
              </a:solidFill>
            </a:endParaRPr>
          </a:p>
        </p:txBody>
      </p:sp>
      <p:sp>
        <p:nvSpPr>
          <p:cNvPr id="5" name="Rounded Rectangle 4"/>
          <p:cNvSpPr/>
          <p:nvPr/>
        </p:nvSpPr>
        <p:spPr>
          <a:xfrm>
            <a:off x="4582819" y="620688"/>
            <a:ext cx="2664296"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200" dirty="0" smtClean="0">
                <a:solidFill>
                  <a:schemeClr val="tx1"/>
                </a:solidFill>
              </a:rPr>
              <a:t>Keselarasan Perencanaan terhadap capaian kinerja Perangkat Daerah</a:t>
            </a:r>
          </a:p>
        </p:txBody>
      </p:sp>
      <p:sp>
        <p:nvSpPr>
          <p:cNvPr id="6" name="Down Arrow 5"/>
          <p:cNvSpPr/>
          <p:nvPr/>
        </p:nvSpPr>
        <p:spPr>
          <a:xfrm rot="16200000">
            <a:off x="3830215" y="692696"/>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ounded Rectangle 6"/>
          <p:cNvSpPr/>
          <p:nvPr/>
        </p:nvSpPr>
        <p:spPr>
          <a:xfrm>
            <a:off x="899592" y="1844824"/>
            <a:ext cx="2664296"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200" dirty="0" smtClean="0">
                <a:solidFill>
                  <a:schemeClr val="tx1"/>
                </a:solidFill>
              </a:rPr>
              <a:t>Program Manajemen Administrasi  Pelayanan Umum, Kepegawaian dan Keuangan Perangkat Daerah</a:t>
            </a:r>
          </a:p>
          <a:p>
            <a:endParaRPr lang="id-ID" sz="1200" dirty="0" smtClean="0">
              <a:solidFill>
                <a:schemeClr val="tx1"/>
              </a:solidFill>
            </a:endParaRPr>
          </a:p>
        </p:txBody>
      </p:sp>
      <p:sp>
        <p:nvSpPr>
          <p:cNvPr id="8" name="Rounded Rectangle 7"/>
          <p:cNvSpPr/>
          <p:nvPr/>
        </p:nvSpPr>
        <p:spPr>
          <a:xfrm>
            <a:off x="899592" y="3717032"/>
            <a:ext cx="2664296"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200" dirty="0" smtClean="0">
                <a:solidFill>
                  <a:schemeClr val="tx1"/>
                </a:solidFill>
              </a:rPr>
              <a:t>Program Peningkatan Keterbukaan informasi Publik</a:t>
            </a:r>
          </a:p>
          <a:p>
            <a:endParaRPr lang="id-ID" sz="1200" dirty="0" smtClean="0">
              <a:solidFill>
                <a:schemeClr val="tx1"/>
              </a:solidFill>
            </a:endParaRPr>
          </a:p>
        </p:txBody>
      </p:sp>
      <p:sp>
        <p:nvSpPr>
          <p:cNvPr id="9" name="Rounded Rectangle 8"/>
          <p:cNvSpPr/>
          <p:nvPr/>
        </p:nvSpPr>
        <p:spPr>
          <a:xfrm>
            <a:off x="4565304" y="1700808"/>
            <a:ext cx="2664296"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id-ID" sz="1200" dirty="0" smtClean="0">
                <a:solidFill>
                  <a:schemeClr val="tx1"/>
                </a:solidFill>
              </a:rPr>
              <a:t>Ketercapaian Pelayanan Umum</a:t>
            </a:r>
          </a:p>
          <a:p>
            <a:pPr marL="457200" indent="-457200">
              <a:buAutoNum type="arabicPeriod"/>
            </a:pPr>
            <a:r>
              <a:rPr lang="id-ID" sz="1200" dirty="0" smtClean="0">
                <a:solidFill>
                  <a:schemeClr val="tx1"/>
                </a:solidFill>
              </a:rPr>
              <a:t>Ketercukupan sarana prasarana aparatur</a:t>
            </a:r>
          </a:p>
          <a:p>
            <a:pPr marL="457200" indent="-457200">
              <a:buAutoNum type="arabicPeriod"/>
            </a:pPr>
            <a:r>
              <a:rPr lang="id-ID" sz="1200" dirty="0" smtClean="0">
                <a:solidFill>
                  <a:schemeClr val="tx1"/>
                </a:solidFill>
              </a:rPr>
              <a:t>Ketercapaian pelayanan kepegawaian</a:t>
            </a:r>
          </a:p>
          <a:p>
            <a:pPr marL="457200" indent="-457200">
              <a:buAutoNum type="arabicPeriod"/>
            </a:pPr>
            <a:r>
              <a:rPr lang="id-ID" sz="1200" dirty="0" smtClean="0">
                <a:solidFill>
                  <a:schemeClr val="tx1"/>
                </a:solidFill>
              </a:rPr>
              <a:t>Ketercapaian pelayanan Keuangan</a:t>
            </a:r>
          </a:p>
          <a:p>
            <a:pPr marL="457200" indent="-457200">
              <a:buAutoNum type="arabicPeriod"/>
            </a:pPr>
            <a:endParaRPr lang="id-ID" sz="1200" dirty="0" smtClean="0">
              <a:solidFill>
                <a:schemeClr val="tx1"/>
              </a:solidFill>
            </a:endParaRPr>
          </a:p>
        </p:txBody>
      </p:sp>
      <p:sp>
        <p:nvSpPr>
          <p:cNvPr id="10" name="Down Arrow 9"/>
          <p:cNvSpPr/>
          <p:nvPr/>
        </p:nvSpPr>
        <p:spPr>
          <a:xfrm rot="16200000">
            <a:off x="3878412" y="1844824"/>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Rounded Rectangle 10"/>
          <p:cNvSpPr/>
          <p:nvPr/>
        </p:nvSpPr>
        <p:spPr>
          <a:xfrm>
            <a:off x="4544238" y="3645024"/>
            <a:ext cx="2664296" cy="12115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id-ID" sz="1200" dirty="0" smtClean="0">
                <a:solidFill>
                  <a:schemeClr val="tx1"/>
                </a:solidFill>
              </a:rPr>
              <a:t>Informasi yang disampaikan ke publik</a:t>
            </a:r>
          </a:p>
        </p:txBody>
      </p:sp>
      <p:sp>
        <p:nvSpPr>
          <p:cNvPr id="12" name="Down Arrow 11"/>
          <p:cNvSpPr/>
          <p:nvPr/>
        </p:nvSpPr>
        <p:spPr>
          <a:xfrm rot="16200000">
            <a:off x="3830215" y="3717032"/>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539433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99592" y="620688"/>
            <a:ext cx="2664296"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600" dirty="0" smtClean="0">
                <a:solidFill>
                  <a:schemeClr val="tx1"/>
                </a:solidFill>
              </a:rPr>
              <a:t>Fasilitasi Penyelenggaraan Pemerintahan Desa/Kelurahan</a:t>
            </a:r>
          </a:p>
        </p:txBody>
      </p:sp>
      <p:sp>
        <p:nvSpPr>
          <p:cNvPr id="3" name="Down Arrow 2"/>
          <p:cNvSpPr/>
          <p:nvPr/>
        </p:nvSpPr>
        <p:spPr>
          <a:xfrm>
            <a:off x="2084355" y="3068960"/>
            <a:ext cx="324036" cy="8280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Down Arrow 3"/>
          <p:cNvSpPr/>
          <p:nvPr/>
        </p:nvSpPr>
        <p:spPr>
          <a:xfrm rot="16200000">
            <a:off x="3792569" y="1448780"/>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ounded Rectangle 4"/>
          <p:cNvSpPr/>
          <p:nvPr/>
        </p:nvSpPr>
        <p:spPr>
          <a:xfrm>
            <a:off x="4506088" y="620688"/>
            <a:ext cx="2664296" cy="23402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id-ID" sz="1400" dirty="0" smtClean="0">
                <a:solidFill>
                  <a:schemeClr val="tx1"/>
                </a:solidFill>
              </a:rPr>
              <a:t>Presentase Pemerintahan Desa/Kelurahan yang tertib Administratsi</a:t>
            </a:r>
          </a:p>
          <a:p>
            <a:pPr marL="457200" indent="-457200">
              <a:buFontTx/>
              <a:buAutoNum type="arabicPeriod"/>
            </a:pPr>
            <a:r>
              <a:rPr lang="id-ID" sz="1400" dirty="0">
                <a:solidFill>
                  <a:schemeClr val="tx1"/>
                </a:solidFill>
              </a:rPr>
              <a:t>Presentase Pemerintahan Desa/Kelurahan yang </a:t>
            </a:r>
            <a:r>
              <a:rPr lang="id-ID" sz="1400" dirty="0" smtClean="0">
                <a:solidFill>
                  <a:schemeClr val="tx1"/>
                </a:solidFill>
              </a:rPr>
              <a:t>Lunas PBB</a:t>
            </a:r>
            <a:endParaRPr lang="id-ID" sz="1400" dirty="0">
              <a:solidFill>
                <a:schemeClr val="tx1"/>
              </a:solidFill>
            </a:endParaRPr>
          </a:p>
          <a:p>
            <a:endParaRPr lang="id-ID" sz="1400" dirty="0" smtClean="0">
              <a:solidFill>
                <a:schemeClr val="tx1"/>
              </a:solidFill>
            </a:endParaRPr>
          </a:p>
        </p:txBody>
      </p:sp>
      <p:sp>
        <p:nvSpPr>
          <p:cNvPr id="6" name="Rectangle 5"/>
          <p:cNvSpPr/>
          <p:nvPr/>
        </p:nvSpPr>
        <p:spPr>
          <a:xfrm>
            <a:off x="508603" y="400506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KA SEKSI TATA PEMERINTAHAN </a:t>
            </a:r>
            <a:endParaRPr lang="id-ID" sz="2400" b="1" dirty="0">
              <a:solidFill>
                <a:schemeClr val="tx1"/>
              </a:solidFill>
            </a:endParaRPr>
          </a:p>
        </p:txBody>
      </p:sp>
    </p:spTree>
    <p:extLst>
      <p:ext uri="{BB962C8B-B14F-4D97-AF65-F5344CB8AC3E}">
        <p14:creationId xmlns:p14="http://schemas.microsoft.com/office/powerpoint/2010/main" val="35349349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99592" y="620688"/>
            <a:ext cx="2664296"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600" dirty="0" smtClean="0">
                <a:solidFill>
                  <a:schemeClr val="tx1"/>
                </a:solidFill>
              </a:rPr>
              <a:t>Fasilitasi Pemberdayaan Masyarakat Desa</a:t>
            </a:r>
          </a:p>
        </p:txBody>
      </p:sp>
      <p:sp>
        <p:nvSpPr>
          <p:cNvPr id="4" name="Down Arrow 3"/>
          <p:cNvSpPr/>
          <p:nvPr/>
        </p:nvSpPr>
        <p:spPr>
          <a:xfrm>
            <a:off x="2084355" y="3068960"/>
            <a:ext cx="324036" cy="8280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Down Arrow 4"/>
          <p:cNvSpPr/>
          <p:nvPr/>
        </p:nvSpPr>
        <p:spPr>
          <a:xfrm rot="16200000">
            <a:off x="3792569" y="1448780"/>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ounded Rectangle 5"/>
          <p:cNvSpPr/>
          <p:nvPr/>
        </p:nvSpPr>
        <p:spPr>
          <a:xfrm>
            <a:off x="4521496" y="908720"/>
            <a:ext cx="2664296"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id-ID" sz="1400" dirty="0" smtClean="0">
                <a:solidFill>
                  <a:schemeClr val="tx1"/>
                </a:solidFill>
              </a:rPr>
              <a:t>Presentase Pelaksanaan Pembangunan secara swakelola</a:t>
            </a:r>
          </a:p>
          <a:p>
            <a:pPr marL="457200" indent="-457200">
              <a:buFontTx/>
              <a:buAutoNum type="arabicPeriod"/>
            </a:pPr>
            <a:r>
              <a:rPr lang="id-ID" sz="1400" dirty="0">
                <a:solidFill>
                  <a:schemeClr val="tx1"/>
                </a:solidFill>
              </a:rPr>
              <a:t>Presentase </a:t>
            </a:r>
            <a:r>
              <a:rPr lang="id-ID" sz="1400" dirty="0" smtClean="0">
                <a:solidFill>
                  <a:schemeClr val="tx1"/>
                </a:solidFill>
              </a:rPr>
              <a:t>Penetapan APBDes tepat waktu</a:t>
            </a:r>
          </a:p>
        </p:txBody>
      </p:sp>
      <p:sp>
        <p:nvSpPr>
          <p:cNvPr id="7" name="Rectangle 6"/>
          <p:cNvSpPr/>
          <p:nvPr/>
        </p:nvSpPr>
        <p:spPr>
          <a:xfrm>
            <a:off x="508603" y="400506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KA SEKSI PEMBERDAYAAN MASYARAKAT DESA</a:t>
            </a:r>
            <a:endParaRPr lang="id-ID" sz="2400" b="1" dirty="0">
              <a:solidFill>
                <a:schemeClr val="tx1"/>
              </a:solidFill>
            </a:endParaRPr>
          </a:p>
        </p:txBody>
      </p:sp>
    </p:spTree>
    <p:extLst>
      <p:ext uri="{BB962C8B-B14F-4D97-AF65-F5344CB8AC3E}">
        <p14:creationId xmlns:p14="http://schemas.microsoft.com/office/powerpoint/2010/main" val="12927807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99592" y="620688"/>
            <a:ext cx="2664296"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smtClean="0">
                <a:solidFill>
                  <a:schemeClr val="tx1"/>
                </a:solidFill>
              </a:rPr>
              <a:t>Fasilitasi Peningkatan Kesejahteraan Masyarakat</a:t>
            </a:r>
          </a:p>
        </p:txBody>
      </p:sp>
      <p:sp>
        <p:nvSpPr>
          <p:cNvPr id="3" name="Down Arrow 2"/>
          <p:cNvSpPr/>
          <p:nvPr/>
        </p:nvSpPr>
        <p:spPr>
          <a:xfrm>
            <a:off x="2084355" y="3068960"/>
            <a:ext cx="324036" cy="8280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Down Arrow 4"/>
          <p:cNvSpPr/>
          <p:nvPr/>
        </p:nvSpPr>
        <p:spPr>
          <a:xfrm rot="16200000">
            <a:off x="3792569" y="1448780"/>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ounded Rectangle 5"/>
          <p:cNvSpPr/>
          <p:nvPr/>
        </p:nvSpPr>
        <p:spPr>
          <a:xfrm>
            <a:off x="4521496" y="908720"/>
            <a:ext cx="2664296"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Presentase Lembaga kesejahteraan masyarakat Desa/Kelurahan yang aktif</a:t>
            </a:r>
          </a:p>
        </p:txBody>
      </p:sp>
      <p:sp>
        <p:nvSpPr>
          <p:cNvPr id="7" name="Rectangle 6"/>
          <p:cNvSpPr/>
          <p:nvPr/>
        </p:nvSpPr>
        <p:spPr>
          <a:xfrm>
            <a:off x="508603" y="400506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KA SEKSI KESEJAHTERAAN RAKYAT</a:t>
            </a:r>
            <a:endParaRPr lang="id-ID" sz="2400" b="1" dirty="0">
              <a:solidFill>
                <a:schemeClr val="tx1"/>
              </a:solidFill>
            </a:endParaRPr>
          </a:p>
        </p:txBody>
      </p:sp>
    </p:spTree>
    <p:extLst>
      <p:ext uri="{BB962C8B-B14F-4D97-AF65-F5344CB8AC3E}">
        <p14:creationId xmlns:p14="http://schemas.microsoft.com/office/powerpoint/2010/main" val="2564562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34144"/>
            <a:ext cx="8153400" cy="990600"/>
          </a:xfrm>
        </p:spPr>
        <p:txBody>
          <a:bodyPr>
            <a:noAutofit/>
          </a:bodyPr>
          <a:lstStyle/>
          <a:p>
            <a:r>
              <a:rPr lang="id-ID" sz="2800" b="1" dirty="0" smtClean="0">
                <a:solidFill>
                  <a:schemeClr val="tx1"/>
                </a:solidFill>
              </a:rPr>
              <a:t>VISI DAN MISI BUPATI REMBANG</a:t>
            </a:r>
            <a:br>
              <a:rPr lang="id-ID" sz="2800" b="1" dirty="0" smtClean="0">
                <a:solidFill>
                  <a:schemeClr val="tx1"/>
                </a:solidFill>
              </a:rPr>
            </a:br>
            <a:r>
              <a:rPr lang="id-ID" sz="2800" b="1" dirty="0" smtClean="0">
                <a:solidFill>
                  <a:schemeClr val="tx1"/>
                </a:solidFill>
              </a:rPr>
              <a:t>(RPJMD KAB. REMBANG TAHUN 2016 – 2021)</a:t>
            </a:r>
            <a:endParaRPr lang="id-ID" sz="2800" b="1" dirty="0">
              <a:solidFill>
                <a:schemeClr val="tx1"/>
              </a:solidFill>
            </a:endParaRPr>
          </a:p>
        </p:txBody>
      </p:sp>
      <p:sp>
        <p:nvSpPr>
          <p:cNvPr id="4" name="TextBox 3"/>
          <p:cNvSpPr txBox="1"/>
          <p:nvPr/>
        </p:nvSpPr>
        <p:spPr>
          <a:xfrm>
            <a:off x="251520" y="2060848"/>
            <a:ext cx="686406" cy="461665"/>
          </a:xfrm>
          <a:prstGeom prst="rect">
            <a:avLst/>
          </a:prstGeom>
          <a:noFill/>
        </p:spPr>
        <p:txBody>
          <a:bodyPr wrap="none" rtlCol="0">
            <a:spAutoFit/>
          </a:bodyPr>
          <a:lstStyle/>
          <a:p>
            <a:r>
              <a:rPr lang="id-ID" sz="2400" b="1" dirty="0" smtClean="0"/>
              <a:t>VISI</a:t>
            </a:r>
            <a:endParaRPr lang="id-ID" sz="2400" b="1" dirty="0"/>
          </a:p>
        </p:txBody>
      </p:sp>
      <p:sp>
        <p:nvSpPr>
          <p:cNvPr id="5" name="TextBox 4"/>
          <p:cNvSpPr txBox="1"/>
          <p:nvPr/>
        </p:nvSpPr>
        <p:spPr>
          <a:xfrm>
            <a:off x="1115616" y="1673513"/>
            <a:ext cx="6480720" cy="1323439"/>
          </a:xfrm>
          <a:prstGeom prst="rect">
            <a:avLst/>
          </a:prstGeo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rtlCol="0">
            <a:spAutoFit/>
          </a:bodyPr>
          <a:lstStyle/>
          <a:p>
            <a:r>
              <a:rPr lang="id-ID" sz="2000" dirty="0" smtClean="0"/>
              <a:t>Terwujudnya Masyarakat Rembang yang Sejahtera, Melalui Peningkatan Perekonomian dan Sumber Daya Manusia, yang Dilandasi Semangat Kebersamaan, Pemberdayaan Masyarakat dan Kewirausahaan</a:t>
            </a:r>
            <a:endParaRPr lang="id-ID" sz="2000" dirty="0"/>
          </a:p>
        </p:txBody>
      </p:sp>
      <p:sp>
        <p:nvSpPr>
          <p:cNvPr id="6" name="TextBox 5"/>
          <p:cNvSpPr txBox="1"/>
          <p:nvPr/>
        </p:nvSpPr>
        <p:spPr>
          <a:xfrm>
            <a:off x="179512" y="3645024"/>
            <a:ext cx="734496" cy="461665"/>
          </a:xfrm>
          <a:prstGeom prst="rect">
            <a:avLst/>
          </a:prstGeom>
          <a:noFill/>
        </p:spPr>
        <p:txBody>
          <a:bodyPr wrap="none" rtlCol="0">
            <a:spAutoFit/>
          </a:bodyPr>
          <a:lstStyle/>
          <a:p>
            <a:r>
              <a:rPr lang="id-ID" sz="2400" b="1" dirty="0" smtClean="0"/>
              <a:t>MISI</a:t>
            </a:r>
            <a:endParaRPr lang="id-ID" sz="2400" b="1" dirty="0"/>
          </a:p>
        </p:txBody>
      </p:sp>
      <p:sp>
        <p:nvSpPr>
          <p:cNvPr id="7" name="TextBox 6"/>
          <p:cNvSpPr txBox="1"/>
          <p:nvPr/>
        </p:nvSpPr>
        <p:spPr>
          <a:xfrm>
            <a:off x="1115616" y="3212976"/>
            <a:ext cx="6480720" cy="1938992"/>
          </a:xfrm>
          <a:prstGeom prst="rect">
            <a:avLst/>
          </a:prstGeo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rtlCol="0">
            <a:spAutoFit/>
          </a:bodyPr>
          <a:lstStyle/>
          <a:p>
            <a:pPr marL="1079500" indent="-1079500">
              <a:tabLst>
                <a:tab pos="809625" algn="l"/>
                <a:tab pos="1079500" algn="l"/>
              </a:tabLst>
            </a:pPr>
            <a:r>
              <a:rPr lang="id-ID" sz="2000" b="1" dirty="0" smtClean="0"/>
              <a:t>MISI 2</a:t>
            </a:r>
            <a:r>
              <a:rPr lang="id-ID" sz="2000" dirty="0" smtClean="0"/>
              <a:t>	:	Membangun kemandirian ekonomi dan upaya penanggulangan kemiskinan berbasis sumberdaya daerah, maupun pemberdayaan masyarakat, serta terjaminnya kelestarian lingkungan hidup; dan</a:t>
            </a:r>
          </a:p>
          <a:p>
            <a:pPr marL="1079500" indent="-1079500">
              <a:tabLst>
                <a:tab pos="809625" algn="l"/>
                <a:tab pos="1079500" algn="l"/>
              </a:tabLst>
            </a:pPr>
            <a:r>
              <a:rPr lang="id-ID" sz="2000" b="1" dirty="0" smtClean="0"/>
              <a:t>MISI 3</a:t>
            </a:r>
            <a:r>
              <a:rPr lang="id-ID" sz="2000" dirty="0" smtClean="0"/>
              <a:t>	:	Meningkatkan investasi serta mengembangkan pariwisata dan ekonomi kreatif</a:t>
            </a:r>
            <a:endParaRPr lang="id-ID" sz="2000" dirty="0"/>
          </a:p>
        </p:txBody>
      </p:sp>
      <p:sp>
        <p:nvSpPr>
          <p:cNvPr id="8" name="TextBox 7"/>
          <p:cNvSpPr txBox="1"/>
          <p:nvPr/>
        </p:nvSpPr>
        <p:spPr>
          <a:xfrm>
            <a:off x="1115617" y="5417929"/>
            <a:ext cx="6480720" cy="1323439"/>
          </a:xfrm>
          <a:prstGeom prst="rect">
            <a:avLst/>
          </a:prstGeo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id-ID" sz="2000" b="1" dirty="0" smtClean="0"/>
              <a:t>Tujuan RPJMD</a:t>
            </a:r>
          </a:p>
          <a:p>
            <a:r>
              <a:rPr lang="id-ID" sz="2000" dirty="0" smtClean="0"/>
              <a:t>Mengurangi angka pengangguran; dan</a:t>
            </a:r>
          </a:p>
          <a:p>
            <a:r>
              <a:rPr lang="id-ID" sz="2000" dirty="0" smtClean="0"/>
              <a:t>Meningkatkan investasi dengan memanfaatkan potensi     lokal dan berwawasan lingkungan  </a:t>
            </a:r>
          </a:p>
        </p:txBody>
      </p:sp>
      <p:sp>
        <p:nvSpPr>
          <p:cNvPr id="9" name="Right Arrow 8"/>
          <p:cNvSpPr/>
          <p:nvPr/>
        </p:nvSpPr>
        <p:spPr>
          <a:xfrm>
            <a:off x="7020272" y="6093296"/>
            <a:ext cx="1728192" cy="648072"/>
          </a:xfrm>
          <a:prstGeom prst="rightArrow">
            <a:avLst/>
          </a:prstGeom>
          <a:solidFill>
            <a:srgbClr val="0070C0"/>
          </a:solidFill>
          <a:ln>
            <a:solidFill>
              <a:schemeClr val="bg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b="1" dirty="0" smtClean="0">
                <a:solidFill>
                  <a:schemeClr val="bg1"/>
                </a:solidFill>
              </a:rPr>
              <a:t>Sasaran RPJMD</a:t>
            </a:r>
            <a:endParaRPr lang="id-ID" sz="1400" b="1" dirty="0">
              <a:solidFill>
                <a:schemeClr val="bg1"/>
              </a:solidFill>
            </a:endParaRPr>
          </a:p>
        </p:txBody>
      </p:sp>
      <p:sp>
        <p:nvSpPr>
          <p:cNvPr id="11" name="Down Arrow 10"/>
          <p:cNvSpPr/>
          <p:nvPr/>
        </p:nvSpPr>
        <p:spPr>
          <a:xfrm>
            <a:off x="5652120" y="2708920"/>
            <a:ext cx="720080" cy="576064"/>
          </a:xfrm>
          <a:prstGeom prst="downArrow">
            <a:avLst/>
          </a:prstGeom>
          <a:solidFill>
            <a:srgbClr val="0070C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Down Arrow 11"/>
          <p:cNvSpPr/>
          <p:nvPr/>
        </p:nvSpPr>
        <p:spPr>
          <a:xfrm>
            <a:off x="5652120" y="4869160"/>
            <a:ext cx="720080" cy="576064"/>
          </a:xfrm>
          <a:prstGeom prst="downArrow">
            <a:avLst/>
          </a:prstGeom>
          <a:solidFill>
            <a:srgbClr val="0070C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45438" y="620688"/>
            <a:ext cx="2664296"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smtClean="0">
                <a:solidFill>
                  <a:schemeClr val="tx1"/>
                </a:solidFill>
              </a:rPr>
              <a:t>Pembinaan Ketentraman dan Ketertiban Masyarakat</a:t>
            </a:r>
          </a:p>
        </p:txBody>
      </p:sp>
      <p:sp>
        <p:nvSpPr>
          <p:cNvPr id="3" name="Down Arrow 2"/>
          <p:cNvSpPr/>
          <p:nvPr/>
        </p:nvSpPr>
        <p:spPr>
          <a:xfrm>
            <a:off x="4145007" y="3068960"/>
            <a:ext cx="324036" cy="8280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508603" y="400506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KA SEKSI KETERTIBAN UMUM</a:t>
            </a:r>
            <a:endParaRPr lang="id-ID" sz="2400" b="1" dirty="0">
              <a:solidFill>
                <a:schemeClr val="tx1"/>
              </a:solidFill>
            </a:endParaRPr>
          </a:p>
        </p:txBody>
      </p:sp>
      <p:sp>
        <p:nvSpPr>
          <p:cNvPr id="5" name="Down Arrow 4"/>
          <p:cNvSpPr/>
          <p:nvPr/>
        </p:nvSpPr>
        <p:spPr>
          <a:xfrm rot="16200000">
            <a:off x="3792569" y="1448780"/>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ounded Rectangle 5"/>
          <p:cNvSpPr/>
          <p:nvPr/>
        </p:nvSpPr>
        <p:spPr>
          <a:xfrm>
            <a:off x="4521496" y="908720"/>
            <a:ext cx="2664296"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Presentase Penyelesaian permasalahan K3 ( Ketentraman, Ketertiban dan Keindahan )</a:t>
            </a:r>
          </a:p>
        </p:txBody>
      </p:sp>
    </p:spTree>
    <p:extLst>
      <p:ext uri="{BB962C8B-B14F-4D97-AF65-F5344CB8AC3E}">
        <p14:creationId xmlns:p14="http://schemas.microsoft.com/office/powerpoint/2010/main" val="40179182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73670936"/>
              </p:ext>
            </p:extLst>
          </p:nvPr>
        </p:nvGraphicFramePr>
        <p:xfrm>
          <a:off x="107504" y="796028"/>
          <a:ext cx="2520280" cy="1974144"/>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xmlns="" val="20000"/>
                    </a:ext>
                  </a:extLst>
                </a:gridCol>
                <a:gridCol w="1296144">
                  <a:extLst>
                    <a:ext uri="{9D8B030D-6E8A-4147-A177-3AD203B41FA5}">
                      <a16:colId xmlns:a16="http://schemas.microsoft.com/office/drawing/2014/main" xmlns="" val="20001"/>
                    </a:ext>
                  </a:extLst>
                </a:gridCol>
              </a:tblGrid>
              <a:tr h="278412">
                <a:tc>
                  <a:txBody>
                    <a:bodyPr/>
                    <a:lstStyle/>
                    <a:p>
                      <a:pPr algn="ctr"/>
                      <a:r>
                        <a:rPr lang="id-ID" sz="900" b="1" dirty="0" smtClean="0">
                          <a:solidFill>
                            <a:schemeClr val="tx1"/>
                          </a:solidFill>
                          <a:latin typeface="Comic Sans MS" pitchFamily="66" charset="0"/>
                        </a:rPr>
                        <a:t>CAMAT</a:t>
                      </a:r>
                      <a:endParaRPr lang="id-ID" sz="900" b="1" dirty="0">
                        <a:solidFill>
                          <a:schemeClr val="tx1"/>
                        </a:solidFill>
                        <a:latin typeface="Comic Sans MS" pitchFamily="66" charset="0"/>
                      </a:endParaRPr>
                    </a:p>
                  </a:txBody>
                  <a:tcPr>
                    <a:solidFill>
                      <a:schemeClr val="accent1"/>
                    </a:solidFill>
                  </a:tcPr>
                </a:tc>
                <a:tc>
                  <a:txBody>
                    <a:bodyPr/>
                    <a:lstStyle/>
                    <a:p>
                      <a:pPr algn="ctr"/>
                      <a:r>
                        <a:rPr lang="id-ID" sz="900" b="1" dirty="0" smtClean="0">
                          <a:solidFill>
                            <a:schemeClr val="tx1"/>
                          </a:solidFill>
                          <a:latin typeface="Comic Sans MS" pitchFamily="66" charset="0"/>
                        </a:rPr>
                        <a:t>CAMAT</a:t>
                      </a:r>
                      <a:endParaRPr lang="id-ID" sz="900" b="1" dirty="0">
                        <a:solidFill>
                          <a:schemeClr val="tx1"/>
                        </a:solidFill>
                        <a:latin typeface="Comic Sans MS" pitchFamily="66" charset="0"/>
                      </a:endParaRPr>
                    </a:p>
                  </a:txBody>
                  <a:tcPr>
                    <a:solidFill>
                      <a:schemeClr val="accent1"/>
                    </a:solidFill>
                  </a:tcPr>
                </a:tc>
              </a:tr>
              <a:tr h="278412">
                <a:tc>
                  <a:txBody>
                    <a:bodyPr/>
                    <a:lstStyle/>
                    <a:p>
                      <a:pPr algn="ctr"/>
                      <a:r>
                        <a:rPr lang="id-ID" sz="900" b="1" dirty="0" smtClean="0">
                          <a:solidFill>
                            <a:schemeClr val="tx1"/>
                          </a:solidFill>
                          <a:latin typeface="Comic Sans MS" pitchFamily="66" charset="0"/>
                        </a:rPr>
                        <a:t>TUJUAN</a:t>
                      </a:r>
                      <a:endParaRPr lang="id-ID" sz="900" b="1" dirty="0">
                        <a:solidFill>
                          <a:schemeClr val="tx1"/>
                        </a:solidFill>
                        <a:latin typeface="Comic Sans MS" pitchFamily="66" charset="0"/>
                      </a:endParaRPr>
                    </a:p>
                  </a:txBody>
                  <a:tcPr>
                    <a:solidFill>
                      <a:schemeClr val="accent1"/>
                    </a:solidFill>
                  </a:tcPr>
                </a:tc>
                <a:tc>
                  <a:txBody>
                    <a:bodyPr/>
                    <a:lstStyle/>
                    <a:p>
                      <a:pPr algn="ctr"/>
                      <a:r>
                        <a:rPr lang="id-ID" sz="900" b="1" dirty="0" smtClean="0">
                          <a:solidFill>
                            <a:schemeClr val="tx1"/>
                          </a:solidFill>
                          <a:latin typeface="Comic Sans MS" pitchFamily="66" charset="0"/>
                        </a:rPr>
                        <a:t>INDIKATOR</a:t>
                      </a:r>
                      <a:endParaRPr lang="id-ID" sz="900" b="1" dirty="0">
                        <a:solidFill>
                          <a:schemeClr val="tx1"/>
                        </a:solidFill>
                        <a:latin typeface="Comic Sans MS" pitchFamily="66" charset="0"/>
                      </a:endParaRPr>
                    </a:p>
                  </a:txBody>
                  <a:tcPr>
                    <a:solidFill>
                      <a:schemeClr val="accent1"/>
                    </a:solidFill>
                  </a:tcPr>
                </a:tc>
                <a:extLst>
                  <a:ext uri="{0D108BD9-81ED-4DB2-BD59-A6C34878D82A}">
                    <a16:rowId xmlns:a16="http://schemas.microsoft.com/office/drawing/2014/main" xmlns="" val="10000"/>
                  </a:ext>
                </a:extLst>
              </a:tr>
              <a:tr h="370840">
                <a:tc>
                  <a:txBody>
                    <a:bodyPr/>
                    <a:lstStyle/>
                    <a:p>
                      <a:r>
                        <a:rPr lang="id-ID" sz="900" b="0" dirty="0" smtClean="0">
                          <a:solidFill>
                            <a:schemeClr val="tx1"/>
                          </a:solidFill>
                          <a:latin typeface="Comic Sans MS" pitchFamily="66" charset="0"/>
                        </a:rPr>
                        <a:t>Meningkatkan</a:t>
                      </a:r>
                      <a:r>
                        <a:rPr lang="id-ID" sz="900" b="0" baseline="0" dirty="0" smtClean="0">
                          <a:solidFill>
                            <a:schemeClr val="tx1"/>
                          </a:solidFill>
                          <a:latin typeface="Comic Sans MS" pitchFamily="66" charset="0"/>
                        </a:rPr>
                        <a:t> akuntabilitas kinerja Kecamatan </a:t>
                      </a:r>
                      <a:r>
                        <a:rPr lang="en-US" sz="900" b="0" baseline="0" dirty="0" smtClean="0">
                          <a:solidFill>
                            <a:schemeClr val="tx1"/>
                          </a:solidFill>
                          <a:latin typeface="Comic Sans MS" pitchFamily="66" charset="0"/>
                        </a:rPr>
                        <a:t>Sale</a:t>
                      </a:r>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r>
                        <a:rPr lang="id-ID" sz="900" b="0" dirty="0" smtClean="0">
                          <a:solidFill>
                            <a:schemeClr val="tx1"/>
                          </a:solidFill>
                          <a:latin typeface="Comic Sans MS" pitchFamily="66" charset="0"/>
                        </a:rPr>
                        <a:t>Nilai SAKIP Kecamatan </a:t>
                      </a:r>
                      <a:r>
                        <a:rPr lang="en-US" sz="900" b="0" dirty="0" smtClean="0">
                          <a:solidFill>
                            <a:schemeClr val="tx1"/>
                          </a:solidFill>
                          <a:latin typeface="Comic Sans MS" pitchFamily="66" charset="0"/>
                        </a:rPr>
                        <a:t>Sale</a:t>
                      </a:r>
                      <a:r>
                        <a:rPr lang="id-ID" sz="900" b="0" dirty="0" smtClean="0">
                          <a:solidFill>
                            <a:schemeClr val="tx1"/>
                          </a:solidFill>
                          <a:latin typeface="Comic Sans MS" pitchFamily="66" charset="0"/>
                        </a:rPr>
                        <a:t> (Target, Nilai=60-70)</a:t>
                      </a:r>
                      <a:endParaRPr lang="id-ID" sz="900" b="0" dirty="0">
                        <a:solidFill>
                          <a:schemeClr val="tx1"/>
                        </a:solidFill>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1"/>
                  </a:ext>
                </a:extLst>
              </a:tr>
              <a:tr h="370840">
                <a:tc>
                  <a:txBody>
                    <a:bodyPr/>
                    <a:lstStyle/>
                    <a:p>
                      <a:r>
                        <a:rPr lang="id-ID" sz="900" b="0" dirty="0" smtClean="0">
                          <a:solidFill>
                            <a:schemeClr val="tx1"/>
                          </a:solidFill>
                          <a:latin typeface="Comic Sans MS" pitchFamily="66" charset="0"/>
                        </a:rPr>
                        <a:t>Meningkatkan kualitas pelayanan publik ditingkat Kecamatan</a:t>
                      </a:r>
                      <a:r>
                        <a:rPr lang="en-US" sz="900" b="0" dirty="0" smtClean="0">
                          <a:solidFill>
                            <a:schemeClr val="tx1"/>
                          </a:solidFill>
                          <a:latin typeface="Comic Sans MS" pitchFamily="66" charset="0"/>
                        </a:rPr>
                        <a:t> Sale</a:t>
                      </a:r>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r>
                        <a:rPr lang="id-ID" sz="900" b="0" dirty="0" smtClean="0">
                          <a:solidFill>
                            <a:schemeClr val="tx1"/>
                          </a:solidFill>
                          <a:latin typeface="Comic Sans MS" pitchFamily="66" charset="0"/>
                        </a:rPr>
                        <a:t>Indek Kepuasan Masyarakat layanan Kecamatan </a:t>
                      </a:r>
                      <a:r>
                        <a:rPr lang="en-US" sz="900" b="0" dirty="0" smtClean="0">
                          <a:solidFill>
                            <a:schemeClr val="tx1"/>
                          </a:solidFill>
                          <a:latin typeface="Comic Sans MS" pitchFamily="66" charset="0"/>
                        </a:rPr>
                        <a:t>Sale</a:t>
                      </a:r>
                      <a:r>
                        <a:rPr lang="id-ID" sz="900" b="0" dirty="0" smtClean="0">
                          <a:solidFill>
                            <a:schemeClr val="tx1"/>
                          </a:solidFill>
                          <a:latin typeface="Comic Sans MS" pitchFamily="66" charset="0"/>
                        </a:rPr>
                        <a:t> (target, Nilai =78,5-82,25</a:t>
                      </a:r>
                      <a:endParaRPr lang="id-ID" sz="900" b="0" dirty="0">
                        <a:solidFill>
                          <a:schemeClr val="tx1"/>
                        </a:solidFill>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2"/>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597702362"/>
              </p:ext>
            </p:extLst>
          </p:nvPr>
        </p:nvGraphicFramePr>
        <p:xfrm>
          <a:off x="2871180" y="764704"/>
          <a:ext cx="2525256" cy="2415760"/>
        </p:xfrm>
        <a:graphic>
          <a:graphicData uri="http://schemas.openxmlformats.org/drawingml/2006/table">
            <a:tbl>
              <a:tblPr firstRow="1" bandRow="1">
                <a:tableStyleId>{5C22544A-7EE6-4342-B048-85BDC9FD1C3A}</a:tableStyleId>
              </a:tblPr>
              <a:tblGrid>
                <a:gridCol w="836724">
                  <a:extLst>
                    <a:ext uri="{9D8B030D-6E8A-4147-A177-3AD203B41FA5}">
                      <a16:colId xmlns:a16="http://schemas.microsoft.com/office/drawing/2014/main" xmlns="" val="20000"/>
                    </a:ext>
                  </a:extLst>
                </a:gridCol>
                <a:gridCol w="1688532">
                  <a:extLst>
                    <a:ext uri="{9D8B030D-6E8A-4147-A177-3AD203B41FA5}">
                      <a16:colId xmlns:a16="http://schemas.microsoft.com/office/drawing/2014/main" xmlns="" val="20001"/>
                    </a:ext>
                  </a:extLst>
                </a:gridCol>
              </a:tblGrid>
              <a:tr h="251680">
                <a:tc>
                  <a:txBody>
                    <a:bodyPr/>
                    <a:lstStyle/>
                    <a:p>
                      <a:pPr algn="ctr"/>
                      <a:r>
                        <a:rPr lang="id-ID" sz="1000" b="1" dirty="0" smtClean="0">
                          <a:solidFill>
                            <a:schemeClr val="tx1"/>
                          </a:solidFill>
                          <a:latin typeface="Comic Sans MS" pitchFamily="66" charset="0"/>
                        </a:rPr>
                        <a:t>SASARAN</a:t>
                      </a:r>
                      <a:endParaRPr lang="id-ID" sz="1000" b="1" dirty="0">
                        <a:solidFill>
                          <a:schemeClr val="tx1"/>
                        </a:solidFill>
                        <a:latin typeface="Comic Sans MS" pitchFamily="66" charset="0"/>
                      </a:endParaRPr>
                    </a:p>
                  </a:txBody>
                  <a:tcPr>
                    <a:solidFill>
                      <a:schemeClr val="accent1"/>
                    </a:solidFill>
                  </a:tcPr>
                </a:tc>
                <a:tc>
                  <a:txBody>
                    <a:bodyPr/>
                    <a:lstStyle/>
                    <a:p>
                      <a:pPr algn="ctr"/>
                      <a:r>
                        <a:rPr lang="id-ID" sz="1000" b="1" dirty="0" smtClean="0">
                          <a:solidFill>
                            <a:schemeClr val="tx1"/>
                          </a:solidFill>
                          <a:latin typeface="Comic Sans MS" pitchFamily="66" charset="0"/>
                        </a:rPr>
                        <a:t>INDIKATOR</a:t>
                      </a:r>
                      <a:endParaRPr lang="id-ID" sz="1000" b="1" dirty="0">
                        <a:solidFill>
                          <a:schemeClr val="tx1"/>
                        </a:solidFill>
                        <a:latin typeface="Comic Sans MS" pitchFamily="66" charset="0"/>
                      </a:endParaRPr>
                    </a:p>
                  </a:txBody>
                  <a:tcPr>
                    <a:solidFill>
                      <a:schemeClr val="accent1"/>
                    </a:solidFill>
                  </a:tcPr>
                </a:tc>
                <a:extLst>
                  <a:ext uri="{0D108BD9-81ED-4DB2-BD59-A6C34878D82A}">
                    <a16:rowId xmlns:a16="http://schemas.microsoft.com/office/drawing/2014/main" xmlns="" val="10000"/>
                  </a:ext>
                </a:extLst>
              </a:tr>
              <a:tr h="363538">
                <a:tc>
                  <a:txBody>
                    <a:bodyPr/>
                    <a:lstStyle/>
                    <a:p>
                      <a:r>
                        <a:rPr lang="id-ID" sz="1000" b="0" dirty="0" smtClean="0">
                          <a:solidFill>
                            <a:schemeClr val="tx1"/>
                          </a:solidFill>
                          <a:latin typeface="Comic Sans MS" pitchFamily="66" charset="0"/>
                        </a:rPr>
                        <a:t>Meningkatkan</a:t>
                      </a:r>
                      <a:r>
                        <a:rPr lang="id-ID" sz="1000" b="0" baseline="0" dirty="0" smtClean="0">
                          <a:solidFill>
                            <a:schemeClr val="tx1"/>
                          </a:solidFill>
                          <a:latin typeface="Comic Sans MS" pitchFamily="66" charset="0"/>
                        </a:rPr>
                        <a:t> akuntabilitas kinerja Kecamatan </a:t>
                      </a:r>
                      <a:r>
                        <a:rPr lang="en-US" sz="1000" b="0" baseline="0" dirty="0" smtClean="0">
                          <a:solidFill>
                            <a:schemeClr val="tx1"/>
                          </a:solidFill>
                          <a:latin typeface="Comic Sans MS" pitchFamily="66" charset="0"/>
                        </a:rPr>
                        <a:t>Sale</a:t>
                      </a:r>
                      <a:endParaRPr lang="id-ID" sz="1000" b="0" dirty="0">
                        <a:solidFill>
                          <a:schemeClr val="tx1"/>
                        </a:solidFill>
                        <a:latin typeface="Comic Sans MS" pitchFamily="66" charset="0"/>
                      </a:endParaRPr>
                    </a:p>
                  </a:txBody>
                  <a:tcPr>
                    <a:solidFill>
                      <a:schemeClr val="accent1">
                        <a:lumMod val="20000"/>
                        <a:lumOff val="80000"/>
                      </a:schemeClr>
                    </a:solidFill>
                  </a:tcPr>
                </a:tc>
                <a:tc>
                  <a:txBody>
                    <a:bodyPr/>
                    <a:lstStyle/>
                    <a:p>
                      <a:r>
                        <a:rPr lang="id-ID" sz="1000" b="0" dirty="0" smtClean="0">
                          <a:solidFill>
                            <a:schemeClr val="tx1"/>
                          </a:solidFill>
                          <a:latin typeface="Comic Sans MS" pitchFamily="66" charset="0"/>
                        </a:rPr>
                        <a:t>Nilai SAKIP Kecamatan </a:t>
                      </a:r>
                      <a:r>
                        <a:rPr lang="en-US" sz="1000" b="0" dirty="0" smtClean="0">
                          <a:solidFill>
                            <a:schemeClr val="tx1"/>
                          </a:solidFill>
                          <a:latin typeface="Comic Sans MS" pitchFamily="66" charset="0"/>
                        </a:rPr>
                        <a:t>Sale</a:t>
                      </a:r>
                      <a:r>
                        <a:rPr lang="id-ID" sz="1000" b="0" dirty="0" smtClean="0">
                          <a:solidFill>
                            <a:schemeClr val="tx1"/>
                          </a:solidFill>
                          <a:latin typeface="Comic Sans MS" pitchFamily="66" charset="0"/>
                        </a:rPr>
                        <a:t> (Target, Nilai=60-70)</a:t>
                      </a:r>
                      <a:endParaRPr lang="id-ID" sz="1000" b="0" dirty="0">
                        <a:solidFill>
                          <a:schemeClr val="tx1"/>
                        </a:solidFill>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1"/>
                  </a:ext>
                </a:extLst>
              </a:tr>
              <a:tr h="503361">
                <a:tc>
                  <a:txBody>
                    <a:bodyPr/>
                    <a:lstStyle/>
                    <a:p>
                      <a:r>
                        <a:rPr lang="id-ID" sz="1000" b="0" dirty="0" smtClean="0">
                          <a:solidFill>
                            <a:schemeClr val="tx1"/>
                          </a:solidFill>
                          <a:latin typeface="Comic Sans MS" pitchFamily="66" charset="0"/>
                        </a:rPr>
                        <a:t>Meningkatkan kualitas pelayanan publik  Kecamatan </a:t>
                      </a:r>
                      <a:r>
                        <a:rPr lang="en-US" sz="1000" b="0" dirty="0" smtClean="0">
                          <a:solidFill>
                            <a:schemeClr val="tx1"/>
                          </a:solidFill>
                          <a:latin typeface="Comic Sans MS" pitchFamily="66" charset="0"/>
                        </a:rPr>
                        <a:t>Sale</a:t>
                      </a:r>
                      <a:endParaRPr lang="id-ID" sz="1000" b="0" dirty="0">
                        <a:solidFill>
                          <a:schemeClr val="tx1"/>
                        </a:solidFill>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000" b="0" dirty="0" smtClean="0">
                          <a:solidFill>
                            <a:schemeClr val="tx1"/>
                          </a:solidFill>
                          <a:latin typeface="Comic Sans MS" pitchFamily="66" charset="0"/>
                        </a:rPr>
                        <a:t>Indek Kepuasan Masyarakat layanan Kecamatan </a:t>
                      </a:r>
                      <a:r>
                        <a:rPr lang="en-US" sz="1000" b="0" dirty="0" smtClean="0">
                          <a:solidFill>
                            <a:schemeClr val="tx1"/>
                          </a:solidFill>
                          <a:latin typeface="Comic Sans MS" pitchFamily="66" charset="0"/>
                        </a:rPr>
                        <a:t>Sale</a:t>
                      </a:r>
                      <a:r>
                        <a:rPr lang="id-ID" sz="1000" b="0" dirty="0" smtClean="0">
                          <a:solidFill>
                            <a:schemeClr val="tx1"/>
                          </a:solidFill>
                          <a:latin typeface="Comic Sans MS" pitchFamily="66" charset="0"/>
                        </a:rPr>
                        <a:t> (target, Nilai =78,5-82,25</a:t>
                      </a:r>
                    </a:p>
                    <a:p>
                      <a:endParaRPr lang="id-ID" sz="1000" b="0" dirty="0">
                        <a:solidFill>
                          <a:schemeClr val="tx1"/>
                        </a:solidFill>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410778543"/>
              </p:ext>
            </p:extLst>
          </p:nvPr>
        </p:nvGraphicFramePr>
        <p:xfrm>
          <a:off x="5676077" y="620688"/>
          <a:ext cx="2688322" cy="5616336"/>
        </p:xfrm>
        <a:graphic>
          <a:graphicData uri="http://schemas.openxmlformats.org/drawingml/2006/table">
            <a:tbl>
              <a:tblPr firstRow="1" bandRow="1">
                <a:tableStyleId>{5C22544A-7EE6-4342-B048-85BDC9FD1C3A}</a:tableStyleId>
              </a:tblPr>
              <a:tblGrid>
                <a:gridCol w="1248162">
                  <a:extLst>
                    <a:ext uri="{9D8B030D-6E8A-4147-A177-3AD203B41FA5}">
                      <a16:colId xmlns:a16="http://schemas.microsoft.com/office/drawing/2014/main" xmlns="" val="20000"/>
                    </a:ext>
                  </a:extLst>
                </a:gridCol>
                <a:gridCol w="1440160">
                  <a:extLst>
                    <a:ext uri="{9D8B030D-6E8A-4147-A177-3AD203B41FA5}">
                      <a16:colId xmlns:a16="http://schemas.microsoft.com/office/drawing/2014/main" xmlns="" val="20001"/>
                    </a:ext>
                  </a:extLst>
                </a:gridCol>
              </a:tblGrid>
              <a:tr h="433208">
                <a:tc gridSpan="2">
                  <a:txBody>
                    <a:bodyPr/>
                    <a:lstStyle/>
                    <a:p>
                      <a:pPr algn="ctr"/>
                      <a:r>
                        <a:rPr lang="id-ID" sz="1000" b="1" dirty="0" smtClean="0">
                          <a:solidFill>
                            <a:schemeClr val="tx1"/>
                          </a:solidFill>
                          <a:latin typeface="Comic Sans MS" pitchFamily="66" charset="0"/>
                        </a:rPr>
                        <a:t>SEKCAM</a:t>
                      </a:r>
                      <a:endParaRPr lang="id-ID" sz="1000" b="1" dirty="0">
                        <a:solidFill>
                          <a:schemeClr val="tx1"/>
                        </a:solidFill>
                        <a:latin typeface="Comic Sans MS" pitchFamily="66" charset="0"/>
                      </a:endParaRPr>
                    </a:p>
                  </a:txBody>
                  <a:tcPr>
                    <a:solidFill>
                      <a:schemeClr val="accent1"/>
                    </a:solidFill>
                  </a:tcPr>
                </a:tc>
                <a:tc hMerge="1">
                  <a:txBody>
                    <a:bodyPr/>
                    <a:lstStyle/>
                    <a:p>
                      <a:pPr algn="ctr"/>
                      <a:endParaRPr lang="id-ID" sz="1400" b="0" dirty="0">
                        <a:solidFill>
                          <a:schemeClr val="tx1"/>
                        </a:solidFill>
                        <a:latin typeface="Comic Sans MS" pitchFamily="66" charset="0"/>
                      </a:endParaRPr>
                    </a:p>
                  </a:txBody>
                  <a:tcPr>
                    <a:solidFill>
                      <a:srgbClr val="92D050"/>
                    </a:solidFill>
                  </a:tcPr>
                </a:tc>
                <a:extLst>
                  <a:ext uri="{0D108BD9-81ED-4DB2-BD59-A6C34878D82A}">
                    <a16:rowId xmlns:a16="http://schemas.microsoft.com/office/drawing/2014/main" xmlns="" val="10000"/>
                  </a:ext>
                </a:extLst>
              </a:tr>
              <a:tr h="433208">
                <a:tc>
                  <a:txBody>
                    <a:bodyPr/>
                    <a:lstStyle/>
                    <a:p>
                      <a:pPr algn="ctr"/>
                      <a:r>
                        <a:rPr lang="id-ID" sz="1000" b="1" dirty="0" smtClean="0">
                          <a:solidFill>
                            <a:schemeClr val="tx1"/>
                          </a:solidFill>
                          <a:latin typeface="Comic Sans MS" pitchFamily="66" charset="0"/>
                        </a:rPr>
                        <a:t>PROGRAM</a:t>
                      </a:r>
                      <a:endParaRPr lang="id-ID" sz="1000" b="1" dirty="0">
                        <a:solidFill>
                          <a:schemeClr val="tx1"/>
                        </a:solidFill>
                        <a:latin typeface="Comic Sans MS" pitchFamily="66" charset="0"/>
                      </a:endParaRPr>
                    </a:p>
                  </a:txBody>
                  <a:tcPr>
                    <a:solidFill>
                      <a:schemeClr val="accent1"/>
                    </a:solidFill>
                  </a:tcPr>
                </a:tc>
                <a:tc>
                  <a:txBody>
                    <a:bodyPr/>
                    <a:lstStyle/>
                    <a:p>
                      <a:pPr algn="ctr"/>
                      <a:r>
                        <a:rPr lang="id-ID" sz="1000" b="1" dirty="0" smtClean="0">
                          <a:solidFill>
                            <a:schemeClr val="tx1"/>
                          </a:solidFill>
                          <a:latin typeface="Comic Sans MS" pitchFamily="66" charset="0"/>
                        </a:rPr>
                        <a:t>INDIKATOR</a:t>
                      </a:r>
                      <a:endParaRPr lang="id-ID" sz="1000" b="1" dirty="0">
                        <a:solidFill>
                          <a:schemeClr val="tx1"/>
                        </a:solidFill>
                        <a:latin typeface="Comic Sans MS" pitchFamily="66" charset="0"/>
                      </a:endParaRPr>
                    </a:p>
                  </a:txBody>
                  <a:tcPr>
                    <a:solidFill>
                      <a:schemeClr val="accent1"/>
                    </a:solidFill>
                  </a:tcPr>
                </a:tc>
                <a:extLst>
                  <a:ext uri="{0D108BD9-81ED-4DB2-BD59-A6C34878D82A}">
                    <a16:rowId xmlns:a16="http://schemas.microsoft.com/office/drawing/2014/main" xmlns="" val="10001"/>
                  </a:ext>
                </a:extLst>
              </a:tr>
              <a:tr h="849428">
                <a:tc>
                  <a:txBody>
                    <a:bodyPr/>
                    <a:lstStyle/>
                    <a:p>
                      <a:r>
                        <a:rPr lang="id-ID" sz="1000" b="0" dirty="0" smtClean="0">
                          <a:latin typeface="Comic Sans MS" pitchFamily="66" charset="0"/>
                        </a:rPr>
                        <a:t>Program perencanaan dan evaluasi Kinerja perangkat Daerah</a:t>
                      </a:r>
                      <a:endParaRPr lang="id-ID" sz="1000" b="0" dirty="0">
                        <a:latin typeface="Comic Sans MS" pitchFamily="66" charset="0"/>
                      </a:endParaRPr>
                    </a:p>
                  </a:txBody>
                  <a:tcPr>
                    <a:solidFill>
                      <a:schemeClr val="accent1">
                        <a:lumMod val="20000"/>
                        <a:lumOff val="80000"/>
                      </a:schemeClr>
                    </a:solidFill>
                  </a:tcPr>
                </a:tc>
                <a:tc>
                  <a:txBody>
                    <a:bodyPr/>
                    <a:lstStyle/>
                    <a:p>
                      <a:r>
                        <a:rPr lang="id-ID" sz="1000" b="0" dirty="0" smtClean="0">
                          <a:latin typeface="Comic Sans MS" pitchFamily="66" charset="0"/>
                        </a:rPr>
                        <a:t>% Keselarasan perencanaan terhadap capaian kinerja PD (target </a:t>
                      </a:r>
                      <a:r>
                        <a:rPr lang="en-US" sz="1000" b="0" dirty="0" smtClean="0">
                          <a:latin typeface="Comic Sans MS" pitchFamily="66" charset="0"/>
                        </a:rPr>
                        <a:t>70</a:t>
                      </a:r>
                      <a:r>
                        <a:rPr lang="id-ID" sz="1000" b="0" dirty="0" smtClean="0">
                          <a:latin typeface="Comic Sans MS" pitchFamily="66" charset="0"/>
                        </a:rPr>
                        <a:t>%)</a:t>
                      </a:r>
                      <a:endParaRPr lang="id-ID" sz="1000" b="0"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2"/>
                  </a:ext>
                </a:extLst>
              </a:tr>
              <a:tr h="668190">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000" b="0" dirty="0" smtClean="0">
                          <a:latin typeface="Comic Sans MS" pitchFamily="66" charset="0"/>
                        </a:rPr>
                        <a:t>Program Manajemen Adminstrasi Pelayanan Umum, Kepegawain dan Keuangan Perangkat Daerah</a:t>
                      </a:r>
                    </a:p>
                    <a:p>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Comic Sans MS" pitchFamily="66" charset="0"/>
                        </a:rPr>
                        <a:t>% </a:t>
                      </a:r>
                      <a:r>
                        <a:rPr lang="id-ID" sz="1000" dirty="0" smtClean="0">
                          <a:latin typeface="Comic Sans MS" pitchFamily="66" charset="0"/>
                        </a:rPr>
                        <a:t>K</a:t>
                      </a:r>
                      <a:r>
                        <a:rPr lang="en-US" sz="1000" dirty="0" err="1" smtClean="0">
                          <a:latin typeface="Comic Sans MS" pitchFamily="66" charset="0"/>
                        </a:rPr>
                        <a:t>etercapaian</a:t>
                      </a:r>
                      <a:r>
                        <a:rPr lang="en-US" sz="1000" dirty="0" smtClean="0">
                          <a:latin typeface="Comic Sans MS" pitchFamily="66" charset="0"/>
                        </a:rPr>
                        <a:t> </a:t>
                      </a:r>
                      <a:r>
                        <a:rPr lang="en-US" sz="1000" dirty="0" err="1" smtClean="0">
                          <a:latin typeface="Comic Sans MS" pitchFamily="66" charset="0"/>
                        </a:rPr>
                        <a:t>pelayanan</a:t>
                      </a:r>
                      <a:r>
                        <a:rPr lang="en-US" sz="1000" dirty="0" smtClean="0">
                          <a:latin typeface="Comic Sans MS" pitchFamily="66" charset="0"/>
                        </a:rPr>
                        <a:t> </a:t>
                      </a:r>
                      <a:r>
                        <a:rPr lang="en-US" sz="1000" dirty="0" err="1" smtClean="0">
                          <a:latin typeface="Comic Sans MS" pitchFamily="66" charset="0"/>
                        </a:rPr>
                        <a:t>umum</a:t>
                      </a:r>
                      <a:r>
                        <a:rPr lang="id-ID" sz="1000" dirty="0" smtClean="0">
                          <a:latin typeface="Comic Sans MS" pitchFamily="66" charset="0"/>
                        </a:rPr>
                        <a:t> (target 9</a:t>
                      </a:r>
                      <a:r>
                        <a:rPr lang="en-US" sz="1000" dirty="0" smtClean="0">
                          <a:latin typeface="Comic Sans MS" pitchFamily="66" charset="0"/>
                        </a:rPr>
                        <a:t>5</a:t>
                      </a:r>
                      <a:r>
                        <a:rPr lang="id-ID" sz="1000" dirty="0" smtClean="0">
                          <a:latin typeface="Comic Sans MS" pitchFamily="66" charset="0"/>
                        </a:rPr>
                        <a:t>%)</a:t>
                      </a:r>
                      <a:endParaRPr lang="en-US" sz="1000" b="1" dirty="0" smtClean="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dirty="0" smtClean="0">
                        <a:latin typeface="Comic Sans MS" pitchFamily="66" charset="0"/>
                      </a:endParaRPr>
                    </a:p>
                  </a:txBody>
                  <a:tcPr>
                    <a:solidFill>
                      <a:schemeClr val="accent1">
                        <a:lumMod val="20000"/>
                        <a:lumOff val="80000"/>
                      </a:schemeClr>
                    </a:solidFill>
                  </a:tcPr>
                </a:tc>
              </a:tr>
              <a:tr h="704485">
                <a:tc vMerge="1">
                  <a:txBody>
                    <a:bodyPr/>
                    <a:lstStyle/>
                    <a:p>
                      <a:endParaRPr lang="id-ID" sz="11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000" b="0" dirty="0" smtClean="0">
                          <a:latin typeface="Comic Sans MS" pitchFamily="66" charset="0"/>
                        </a:rPr>
                        <a:t>%</a:t>
                      </a:r>
                      <a:r>
                        <a:rPr lang="id-ID" sz="1000" b="0" baseline="0" dirty="0" smtClean="0">
                          <a:latin typeface="Comic Sans MS" pitchFamily="66" charset="0"/>
                        </a:rPr>
                        <a:t> Ketercukupan sarana prasarana aparatur ( Target 9</a:t>
                      </a:r>
                      <a:r>
                        <a:rPr lang="en-US" sz="1000" b="0" baseline="0" dirty="0" smtClean="0">
                          <a:latin typeface="Comic Sans MS" pitchFamily="66" charset="0"/>
                        </a:rPr>
                        <a:t>5</a:t>
                      </a:r>
                      <a:r>
                        <a:rPr lang="id-ID" sz="1000" b="0" baseline="0" dirty="0" smtClean="0">
                          <a:latin typeface="Comic Sans MS" pitchFamily="66" charset="0"/>
                        </a:rPr>
                        <a:t>%)</a:t>
                      </a:r>
                      <a:endParaRPr lang="en-US" sz="1000" b="0" dirty="0" smtClean="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3"/>
                  </a:ext>
                </a:extLst>
              </a:tr>
              <a:tr h="686338">
                <a:tc vMerge="1">
                  <a:txBody>
                    <a:bodyPr/>
                    <a:lstStyle/>
                    <a:p>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Comic Sans MS" pitchFamily="66" charset="0"/>
                        </a:rPr>
                        <a:t>% K</a:t>
                      </a:r>
                      <a:r>
                        <a:rPr lang="id-ID" sz="1000" dirty="0" smtClean="0">
                          <a:latin typeface="Comic Sans MS" pitchFamily="66" charset="0"/>
                        </a:rPr>
                        <a:t>etercapaian pelayanan kepegawaian (target 9</a:t>
                      </a:r>
                      <a:r>
                        <a:rPr lang="en-US" sz="1000" dirty="0" smtClean="0">
                          <a:latin typeface="Comic Sans MS" pitchFamily="66" charset="0"/>
                        </a:rPr>
                        <a:t>5</a:t>
                      </a:r>
                      <a:r>
                        <a:rPr lang="id-ID" sz="1000" dirty="0" smtClean="0">
                          <a:latin typeface="Comic Sans MS" pitchFamily="66" charset="0"/>
                        </a:rPr>
                        <a:t>%)</a:t>
                      </a:r>
                      <a:endParaRPr lang="id-ID" sz="1000" b="0"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4"/>
                  </a:ext>
                </a:extLst>
              </a:tr>
              <a:tr h="617704">
                <a:tc vMerge="1">
                  <a:txBody>
                    <a:bodyPr/>
                    <a:lstStyle/>
                    <a:p>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000" b="0" dirty="0" smtClean="0">
                          <a:latin typeface="Comic Sans MS" pitchFamily="66" charset="0"/>
                        </a:rPr>
                        <a:t>% Ketercapaian pelayanan Keuangan (target 9</a:t>
                      </a:r>
                      <a:r>
                        <a:rPr lang="en-US" sz="1000" b="0" dirty="0" smtClean="0">
                          <a:latin typeface="Comic Sans MS" pitchFamily="66" charset="0"/>
                        </a:rPr>
                        <a:t>5</a:t>
                      </a:r>
                      <a:r>
                        <a:rPr lang="id-ID" sz="1000" b="0" dirty="0" smtClean="0">
                          <a:latin typeface="Comic Sans MS" pitchFamily="66" charset="0"/>
                        </a:rPr>
                        <a:t>%)</a:t>
                      </a:r>
                      <a:endParaRPr lang="id-ID" sz="1000" b="0" dirty="0">
                        <a:latin typeface="Comic Sans MS" pitchFamily="66" charset="0"/>
                      </a:endParaRPr>
                    </a:p>
                  </a:txBody>
                  <a:tcPr>
                    <a:solidFill>
                      <a:schemeClr val="accent1">
                        <a:lumMod val="20000"/>
                        <a:lumOff val="80000"/>
                      </a:schemeClr>
                    </a:solidFill>
                  </a:tcPr>
                </a:tc>
              </a:tr>
              <a:tr h="11722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000" b="0" dirty="0" smtClean="0">
                          <a:latin typeface="Comic Sans MS" pitchFamily="66" charset="0"/>
                        </a:rPr>
                        <a:t>Program peningkatan keterbukaan informasi publik</a:t>
                      </a:r>
                    </a:p>
                    <a:p>
                      <a:endParaRPr lang="id-ID" sz="1000" b="0" dirty="0" smtClean="0">
                        <a:latin typeface="Comic Sans MS" pitchFamily="66" charset="0"/>
                      </a:endParaRPr>
                    </a:p>
                    <a:p>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000" b="0" dirty="0" smtClean="0">
                          <a:latin typeface="Comic Sans MS" pitchFamily="66" charset="0"/>
                        </a:rPr>
                        <a:t>% Informasi yang disampaikan ke publik ( Target 9</a:t>
                      </a:r>
                      <a:r>
                        <a:rPr lang="en-US" sz="1000" b="0" dirty="0" smtClean="0">
                          <a:latin typeface="Comic Sans MS" pitchFamily="66" charset="0"/>
                        </a:rPr>
                        <a:t>5</a:t>
                      </a:r>
                      <a:r>
                        <a:rPr lang="id-ID" sz="1000" b="0" dirty="0" smtClean="0">
                          <a:latin typeface="Comic Sans MS" pitchFamily="66" charset="0"/>
                        </a:rPr>
                        <a:t>%)</a:t>
                      </a:r>
                      <a:endParaRPr lang="id-ID" sz="1000" b="0" dirty="0">
                        <a:latin typeface="Comic Sans MS" pitchFamily="66" charset="0"/>
                      </a:endParaRPr>
                    </a:p>
                  </a:txBody>
                  <a:tcPr>
                    <a:solidFill>
                      <a:schemeClr val="accent1">
                        <a:lumMod val="20000"/>
                        <a:lumOff val="80000"/>
                      </a:schemeClr>
                    </a:solidFill>
                  </a:tcPr>
                </a:tc>
              </a:tr>
            </a:tbl>
          </a:graphicData>
        </a:graphic>
      </p:graphicFrame>
      <p:sp>
        <p:nvSpPr>
          <p:cNvPr id="12" name="Right Arrow 11"/>
          <p:cNvSpPr/>
          <p:nvPr/>
        </p:nvSpPr>
        <p:spPr>
          <a:xfrm rot="5400000">
            <a:off x="1215126" y="2773823"/>
            <a:ext cx="377043" cy="3946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Right Arrow 13"/>
          <p:cNvSpPr/>
          <p:nvPr/>
        </p:nvSpPr>
        <p:spPr>
          <a:xfrm>
            <a:off x="2627784" y="1484784"/>
            <a:ext cx="23998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Title 1"/>
          <p:cNvSpPr txBox="1">
            <a:spLocks/>
          </p:cNvSpPr>
          <p:nvPr/>
        </p:nvSpPr>
        <p:spPr>
          <a:xfrm>
            <a:off x="251520" y="228600"/>
            <a:ext cx="3672408" cy="53610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d-ID" sz="2000" b="1" i="0" u="none" strike="noStrike" kern="1200" cap="none" spc="0" normalizeH="0" baseline="0" noProof="0" dirty="0" smtClean="0">
                <a:ln>
                  <a:noFill/>
                </a:ln>
                <a:solidFill>
                  <a:schemeClr val="tx1"/>
                </a:solidFill>
                <a:effectLst/>
                <a:uLnTx/>
                <a:uFillTx/>
                <a:latin typeface="+mj-lt"/>
                <a:ea typeface="+mj-ea"/>
                <a:cs typeface="+mj-cs"/>
              </a:rPr>
              <a:t>CASCADING KECAMATAN</a:t>
            </a:r>
            <a:endParaRPr kumimoji="0" lang="id-ID" sz="2000" b="1" i="0" u="none" strike="noStrike" kern="1200" cap="none" spc="0" normalizeH="0" baseline="0" noProof="0" dirty="0">
              <a:ln>
                <a:noFill/>
              </a:ln>
              <a:solidFill>
                <a:schemeClr val="tx1"/>
              </a:solidFill>
              <a:effectLst/>
              <a:uLnTx/>
              <a:uFillTx/>
              <a:latin typeface="+mj-lt"/>
              <a:ea typeface="+mj-ea"/>
              <a:cs typeface="+mj-cs"/>
            </a:endParaRPr>
          </a:p>
        </p:txBody>
      </p:sp>
      <p:sp>
        <p:nvSpPr>
          <p:cNvPr id="18" name="Right Arrow 17"/>
          <p:cNvSpPr/>
          <p:nvPr/>
        </p:nvSpPr>
        <p:spPr>
          <a:xfrm>
            <a:off x="5436096" y="1556792"/>
            <a:ext cx="23998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aphicFrame>
        <p:nvGraphicFramePr>
          <p:cNvPr id="19" name="Table 18"/>
          <p:cNvGraphicFramePr>
            <a:graphicFrameLocks noGrp="1"/>
          </p:cNvGraphicFramePr>
          <p:nvPr>
            <p:extLst>
              <p:ext uri="{D42A27DB-BD31-4B8C-83A1-F6EECF244321}">
                <p14:modId xmlns:p14="http://schemas.microsoft.com/office/powerpoint/2010/main" val="2488924280"/>
              </p:ext>
            </p:extLst>
          </p:nvPr>
        </p:nvGraphicFramePr>
        <p:xfrm>
          <a:off x="217623" y="3356992"/>
          <a:ext cx="3060836" cy="2903545"/>
        </p:xfrm>
        <a:graphic>
          <a:graphicData uri="http://schemas.openxmlformats.org/drawingml/2006/table">
            <a:tbl>
              <a:tblPr firstRow="1" bandRow="1">
                <a:tableStyleId>{5C22544A-7EE6-4342-B048-85BDC9FD1C3A}</a:tableStyleId>
              </a:tblPr>
              <a:tblGrid>
                <a:gridCol w="1278233">
                  <a:extLst>
                    <a:ext uri="{9D8B030D-6E8A-4147-A177-3AD203B41FA5}">
                      <a16:colId xmlns:a16="http://schemas.microsoft.com/office/drawing/2014/main" xmlns="" val="20000"/>
                    </a:ext>
                  </a:extLst>
                </a:gridCol>
                <a:gridCol w="1782603">
                  <a:extLst>
                    <a:ext uri="{9D8B030D-6E8A-4147-A177-3AD203B41FA5}">
                      <a16:colId xmlns:a16="http://schemas.microsoft.com/office/drawing/2014/main" xmlns="" val="20001"/>
                    </a:ext>
                  </a:extLst>
                </a:gridCol>
              </a:tblGrid>
              <a:tr h="322850">
                <a:tc gridSpan="2">
                  <a:txBody>
                    <a:bodyPr/>
                    <a:lstStyle/>
                    <a:p>
                      <a:pPr algn="ctr"/>
                      <a:r>
                        <a:rPr lang="id-ID" sz="1100" b="1" dirty="0" smtClean="0">
                          <a:solidFill>
                            <a:schemeClr val="tx1"/>
                          </a:solidFill>
                          <a:latin typeface="Comic Sans MS" pitchFamily="66" charset="0"/>
                        </a:rPr>
                        <a:t>CAMAT</a:t>
                      </a:r>
                      <a:endParaRPr lang="id-ID" sz="1100" b="1" dirty="0">
                        <a:solidFill>
                          <a:schemeClr val="tx1"/>
                        </a:solidFill>
                        <a:latin typeface="Comic Sans MS" pitchFamily="66" charset="0"/>
                      </a:endParaRPr>
                    </a:p>
                  </a:txBody>
                  <a:tcPr>
                    <a:solidFill>
                      <a:schemeClr val="accent1"/>
                    </a:solidFill>
                  </a:tcPr>
                </a:tc>
                <a:tc hMerge="1">
                  <a:txBody>
                    <a:bodyPr/>
                    <a:lstStyle/>
                    <a:p>
                      <a:pPr algn="ctr"/>
                      <a:endParaRPr lang="id-ID" sz="1400" b="0" dirty="0">
                        <a:solidFill>
                          <a:schemeClr val="tx1"/>
                        </a:solidFill>
                        <a:latin typeface="Comic Sans MS" pitchFamily="66" charset="0"/>
                      </a:endParaRPr>
                    </a:p>
                  </a:txBody>
                  <a:tcPr>
                    <a:solidFill>
                      <a:srgbClr val="92D050"/>
                    </a:solidFill>
                  </a:tcPr>
                </a:tc>
                <a:extLst>
                  <a:ext uri="{0D108BD9-81ED-4DB2-BD59-A6C34878D82A}">
                    <a16:rowId xmlns:a16="http://schemas.microsoft.com/office/drawing/2014/main" xmlns="" val="10000"/>
                  </a:ext>
                </a:extLst>
              </a:tr>
              <a:tr h="322850">
                <a:tc>
                  <a:txBody>
                    <a:bodyPr/>
                    <a:lstStyle/>
                    <a:p>
                      <a:pPr algn="ctr"/>
                      <a:r>
                        <a:rPr lang="id-ID" sz="1100" b="1" dirty="0" smtClean="0">
                          <a:solidFill>
                            <a:schemeClr val="tx1"/>
                          </a:solidFill>
                          <a:latin typeface="Comic Sans MS" pitchFamily="66" charset="0"/>
                        </a:rPr>
                        <a:t>PROGRAM</a:t>
                      </a:r>
                      <a:endParaRPr lang="id-ID" sz="1100" b="1" dirty="0">
                        <a:solidFill>
                          <a:schemeClr val="tx1"/>
                        </a:solidFill>
                        <a:latin typeface="Comic Sans MS" pitchFamily="66" charset="0"/>
                      </a:endParaRPr>
                    </a:p>
                  </a:txBody>
                  <a:tcPr>
                    <a:solidFill>
                      <a:schemeClr val="accent1"/>
                    </a:solidFill>
                  </a:tcPr>
                </a:tc>
                <a:tc>
                  <a:txBody>
                    <a:bodyPr/>
                    <a:lstStyle/>
                    <a:p>
                      <a:pPr algn="ctr"/>
                      <a:r>
                        <a:rPr lang="id-ID" sz="1100" b="1" dirty="0" smtClean="0">
                          <a:solidFill>
                            <a:schemeClr val="tx1"/>
                          </a:solidFill>
                          <a:latin typeface="Comic Sans MS" pitchFamily="66" charset="0"/>
                        </a:rPr>
                        <a:t>INDIKATOR</a:t>
                      </a:r>
                      <a:endParaRPr lang="id-ID" sz="1100" b="1" dirty="0">
                        <a:solidFill>
                          <a:schemeClr val="tx1"/>
                        </a:solidFill>
                        <a:latin typeface="Comic Sans MS" pitchFamily="66" charset="0"/>
                      </a:endParaRPr>
                    </a:p>
                  </a:txBody>
                  <a:tcPr>
                    <a:solidFill>
                      <a:schemeClr val="accent1"/>
                    </a:solidFill>
                  </a:tcPr>
                </a:tc>
                <a:extLst>
                  <a:ext uri="{0D108BD9-81ED-4DB2-BD59-A6C34878D82A}">
                    <a16:rowId xmlns:a16="http://schemas.microsoft.com/office/drawing/2014/main" xmlns="" val="10001"/>
                  </a:ext>
                </a:extLst>
              </a:tr>
              <a:tr h="544104">
                <a:tc rowSpan="4">
                  <a:txBody>
                    <a:bodyPr/>
                    <a:lstStyle/>
                    <a:p>
                      <a:r>
                        <a:rPr lang="id-ID" sz="1000" b="0" dirty="0" smtClean="0">
                          <a:latin typeface="Comic Sans MS" pitchFamily="66" charset="0"/>
                        </a:rPr>
                        <a:t>Program Peningkatan Kinerja Pemerintahan, Pemberdayaan, Pembinaan Kemasyarakatan dan Ketentraman Masyarakat</a:t>
                      </a:r>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000" b="0" dirty="0" smtClean="0">
                          <a:latin typeface="Comic Sans MS" pitchFamily="66" charset="0"/>
                        </a:rPr>
                        <a:t>Tingkat</a:t>
                      </a:r>
                      <a:r>
                        <a:rPr lang="id-ID" sz="1000" b="0" baseline="0" dirty="0" smtClean="0">
                          <a:latin typeface="Comic Sans MS" pitchFamily="66" charset="0"/>
                        </a:rPr>
                        <a:t> Kinerja Sesksi Pemerintahan( Target,nilai=</a:t>
                      </a:r>
                      <a:r>
                        <a:rPr lang="en-US" sz="1000" b="0" baseline="0" dirty="0" smtClean="0">
                          <a:latin typeface="Comic Sans MS" pitchFamily="66" charset="0"/>
                        </a:rPr>
                        <a:t>7</a:t>
                      </a:r>
                      <a:r>
                        <a:rPr lang="id-ID" sz="1000" b="0" baseline="0" dirty="0" smtClean="0">
                          <a:latin typeface="Comic Sans MS" pitchFamily="66" charset="0"/>
                        </a:rPr>
                        <a:t>)</a:t>
                      </a:r>
                      <a:endParaRPr lang="id-ID" sz="1000" b="0" dirty="0">
                        <a:latin typeface="Comic Sans MS" pitchFamily="66" charset="0"/>
                      </a:endParaRPr>
                    </a:p>
                  </a:txBody>
                  <a:tcPr>
                    <a:solidFill>
                      <a:schemeClr val="accent1">
                        <a:lumMod val="20000"/>
                        <a:lumOff val="80000"/>
                      </a:schemeClr>
                    </a:solidFill>
                  </a:tcPr>
                </a:tc>
              </a:tr>
              <a:tr h="569735">
                <a:tc vMerge="1">
                  <a:txBody>
                    <a:bodyPr/>
                    <a:lstStyle/>
                    <a:p>
                      <a:endParaRPr lang="id-ID" sz="1000" b="0" dirty="0">
                        <a:latin typeface="Comic Sans MS" pitchFamily="66" charset="0"/>
                      </a:endParaRPr>
                    </a:p>
                  </a:txBody>
                  <a:tcPr>
                    <a:solidFill>
                      <a:schemeClr val="accent1">
                        <a:lumMod val="20000"/>
                        <a:lumOff val="80000"/>
                      </a:schemeClr>
                    </a:solidFill>
                  </a:tcPr>
                </a:tc>
                <a:tc>
                  <a:txBody>
                    <a:bodyPr/>
                    <a:lstStyle/>
                    <a:p>
                      <a:r>
                        <a:rPr lang="id-ID" sz="1000" b="0" dirty="0" smtClean="0">
                          <a:latin typeface="Comic Sans MS" pitchFamily="66" charset="0"/>
                        </a:rPr>
                        <a:t>Tingkat Kinerja Seksi Pemberdayaan Masyarakat Desa (target,nilai=</a:t>
                      </a:r>
                      <a:r>
                        <a:rPr lang="en-US" sz="1000" b="0" dirty="0" smtClean="0">
                          <a:latin typeface="Comic Sans MS" pitchFamily="66" charset="0"/>
                        </a:rPr>
                        <a:t>7</a:t>
                      </a:r>
                      <a:r>
                        <a:rPr lang="id-ID" sz="1000" b="0" dirty="0" smtClean="0">
                          <a:latin typeface="Comic Sans MS" pitchFamily="66" charset="0"/>
                        </a:rPr>
                        <a:t>)</a:t>
                      </a:r>
                      <a:endParaRPr lang="id-ID" sz="1000" b="0"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2"/>
                  </a:ext>
                </a:extLst>
              </a:tr>
              <a:tr h="569735">
                <a:tc vMerge="1">
                  <a:txBody>
                    <a:bodyPr/>
                    <a:lstStyle/>
                    <a:p>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Comic Sans MS" pitchFamily="66" charset="0"/>
                        </a:rPr>
                        <a:t>T</a:t>
                      </a:r>
                      <a:r>
                        <a:rPr lang="id-ID" sz="1000" dirty="0" smtClean="0">
                          <a:latin typeface="Comic Sans MS" pitchFamily="66" charset="0"/>
                        </a:rPr>
                        <a:t>ingkat Kinerja Seksi Kesejahteraan Rakyat(Target,nilai=</a:t>
                      </a:r>
                      <a:r>
                        <a:rPr lang="en-US" sz="1000" dirty="0" smtClean="0">
                          <a:latin typeface="Comic Sans MS" pitchFamily="66" charset="0"/>
                        </a:rPr>
                        <a:t>7</a:t>
                      </a:r>
                      <a:r>
                        <a:rPr lang="id-ID" sz="1000" dirty="0" smtClean="0">
                          <a:latin typeface="Comic Sans MS" pitchFamily="66" charset="0"/>
                        </a:rPr>
                        <a:t>)</a:t>
                      </a:r>
                      <a:endParaRPr lang="en-US" sz="1000" b="1" dirty="0" smtClean="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3"/>
                  </a:ext>
                </a:extLst>
              </a:tr>
              <a:tr h="569735">
                <a:tc vMerge="1">
                  <a:txBody>
                    <a:bodyPr/>
                    <a:lstStyle/>
                    <a:p>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latin typeface="Comic Sans MS" pitchFamily="66" charset="0"/>
                        </a:rPr>
                        <a:t>T</a:t>
                      </a:r>
                      <a:r>
                        <a:rPr lang="id-ID" sz="1000" dirty="0" smtClean="0">
                          <a:latin typeface="Comic Sans MS" pitchFamily="66" charset="0"/>
                        </a:rPr>
                        <a:t>arget Kinerja Seksi Ketentraman dan</a:t>
                      </a:r>
                      <a:r>
                        <a:rPr lang="id-ID" sz="1000" baseline="0" dirty="0" smtClean="0">
                          <a:latin typeface="Comic Sans MS" pitchFamily="66" charset="0"/>
                        </a:rPr>
                        <a:t> Ketertiban(Target,nilai=</a:t>
                      </a:r>
                      <a:r>
                        <a:rPr lang="en-US" sz="1000" baseline="0" dirty="0" smtClean="0">
                          <a:latin typeface="Comic Sans MS" pitchFamily="66" charset="0"/>
                        </a:rPr>
                        <a:t>7</a:t>
                      </a:r>
                      <a:r>
                        <a:rPr lang="id-ID" sz="1000" baseline="0" dirty="0" smtClean="0">
                          <a:latin typeface="Comic Sans MS" pitchFamily="66" charset="0"/>
                        </a:rPr>
                        <a:t>)</a:t>
                      </a:r>
                      <a:endParaRPr lang="id-ID" sz="1000" b="0"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06033386"/>
              </p:ext>
            </p:extLst>
          </p:nvPr>
        </p:nvGraphicFramePr>
        <p:xfrm>
          <a:off x="683568" y="908720"/>
          <a:ext cx="7848872" cy="5046556"/>
        </p:xfrm>
        <a:graphic>
          <a:graphicData uri="http://schemas.openxmlformats.org/drawingml/2006/table">
            <a:tbl>
              <a:tblPr firstRow="1" bandRow="1">
                <a:tableStyleId>{5C22544A-7EE6-4342-B048-85BDC9FD1C3A}</a:tableStyleId>
              </a:tblPr>
              <a:tblGrid>
                <a:gridCol w="3240360">
                  <a:extLst>
                    <a:ext uri="{9D8B030D-6E8A-4147-A177-3AD203B41FA5}">
                      <a16:colId xmlns:a16="http://schemas.microsoft.com/office/drawing/2014/main" xmlns="" val="20000"/>
                    </a:ext>
                  </a:extLst>
                </a:gridCol>
                <a:gridCol w="3935751">
                  <a:extLst>
                    <a:ext uri="{9D8B030D-6E8A-4147-A177-3AD203B41FA5}">
                      <a16:colId xmlns:a16="http://schemas.microsoft.com/office/drawing/2014/main" xmlns="" val="20001"/>
                    </a:ext>
                  </a:extLst>
                </a:gridCol>
                <a:gridCol w="672761"/>
              </a:tblGrid>
              <a:tr h="278412">
                <a:tc gridSpan="3">
                  <a:txBody>
                    <a:bodyPr/>
                    <a:lstStyle/>
                    <a:p>
                      <a:pPr algn="ctr"/>
                      <a:r>
                        <a:rPr lang="id-ID" sz="900" b="1" dirty="0" smtClean="0">
                          <a:solidFill>
                            <a:schemeClr val="tx1"/>
                          </a:solidFill>
                          <a:latin typeface="Comic Sans MS" pitchFamily="66" charset="0"/>
                        </a:rPr>
                        <a:t>CAMAT</a:t>
                      </a:r>
                      <a:endParaRPr lang="id-ID" sz="900" b="1" dirty="0">
                        <a:solidFill>
                          <a:schemeClr val="tx1"/>
                        </a:solidFill>
                        <a:latin typeface="Comic Sans MS" pitchFamily="66" charset="0"/>
                      </a:endParaRPr>
                    </a:p>
                  </a:txBody>
                  <a:tcPr>
                    <a:solidFill>
                      <a:schemeClr val="accent1"/>
                    </a:solidFill>
                  </a:tcPr>
                </a:tc>
                <a:tc hMerge="1">
                  <a:txBody>
                    <a:bodyPr/>
                    <a:lstStyle/>
                    <a:p>
                      <a:pPr algn="ctr"/>
                      <a:endParaRPr lang="id-ID" sz="900" b="1" dirty="0">
                        <a:solidFill>
                          <a:schemeClr val="tx1"/>
                        </a:solidFill>
                        <a:latin typeface="Comic Sans MS" pitchFamily="66" charset="0"/>
                      </a:endParaRPr>
                    </a:p>
                  </a:txBody>
                  <a:tcPr>
                    <a:solidFill>
                      <a:schemeClr val="accent1"/>
                    </a:solidFill>
                  </a:tcPr>
                </a:tc>
                <a:tc hMerge="1">
                  <a:txBody>
                    <a:bodyPr/>
                    <a:lstStyle/>
                    <a:p>
                      <a:pPr algn="ctr"/>
                      <a:endParaRPr lang="id-ID" sz="900" b="1" dirty="0">
                        <a:solidFill>
                          <a:schemeClr val="tx1"/>
                        </a:solidFill>
                        <a:latin typeface="Comic Sans MS" pitchFamily="66" charset="0"/>
                      </a:endParaRPr>
                    </a:p>
                  </a:txBody>
                  <a:tcPr>
                    <a:solidFill>
                      <a:schemeClr val="accent1"/>
                    </a:solidFill>
                  </a:tcPr>
                </a:tc>
              </a:tr>
              <a:tr h="278412">
                <a:tc gridSpan="3">
                  <a:txBody>
                    <a:bodyPr/>
                    <a:lstStyle/>
                    <a:p>
                      <a:pPr algn="ctr"/>
                      <a:r>
                        <a:rPr lang="id-ID" sz="900" b="1" dirty="0" smtClean="0">
                          <a:solidFill>
                            <a:schemeClr val="tx1"/>
                          </a:solidFill>
                          <a:latin typeface="Comic Sans MS" pitchFamily="66" charset="0"/>
                        </a:rPr>
                        <a:t>KA SEKSI PEMERINTAHAN</a:t>
                      </a:r>
                      <a:endParaRPr lang="id-ID" sz="900" b="1" dirty="0">
                        <a:solidFill>
                          <a:schemeClr val="tx1"/>
                        </a:solidFill>
                        <a:latin typeface="Comic Sans MS" pitchFamily="66" charset="0"/>
                      </a:endParaRPr>
                    </a:p>
                  </a:txBody>
                  <a:tcPr>
                    <a:solidFill>
                      <a:srgbClr val="92D050"/>
                    </a:solidFill>
                  </a:tcPr>
                </a:tc>
                <a:tc hMerge="1">
                  <a:txBody>
                    <a:bodyPr/>
                    <a:lstStyle/>
                    <a:p>
                      <a:pPr algn="ctr"/>
                      <a:endParaRPr lang="id-ID" sz="900" b="1" dirty="0">
                        <a:solidFill>
                          <a:schemeClr val="tx1"/>
                        </a:solidFill>
                        <a:latin typeface="Comic Sans MS" pitchFamily="66" charset="0"/>
                      </a:endParaRPr>
                    </a:p>
                  </a:txBody>
                  <a:tcPr>
                    <a:solidFill>
                      <a:schemeClr val="accent1"/>
                    </a:solidFill>
                  </a:tcPr>
                </a:tc>
                <a:tc hMerge="1">
                  <a:txBody>
                    <a:bodyPr/>
                    <a:lstStyle/>
                    <a:p>
                      <a:pPr algn="ctr"/>
                      <a:endParaRPr lang="id-ID" sz="900" b="1" dirty="0">
                        <a:solidFill>
                          <a:schemeClr val="tx1"/>
                        </a:solidFill>
                        <a:latin typeface="Comic Sans MS" pitchFamily="66" charset="0"/>
                      </a:endParaRPr>
                    </a:p>
                  </a:txBody>
                  <a:tcPr>
                    <a:solidFill>
                      <a:schemeClr val="accent1"/>
                    </a:solidFill>
                  </a:tcPr>
                </a:tc>
              </a:tr>
              <a:tr h="278412">
                <a:tc>
                  <a:txBody>
                    <a:bodyPr/>
                    <a:lstStyle/>
                    <a:p>
                      <a:pPr algn="ctr"/>
                      <a:r>
                        <a:rPr lang="id-ID" sz="900" b="1" dirty="0" smtClean="0">
                          <a:solidFill>
                            <a:schemeClr val="tx1"/>
                          </a:solidFill>
                          <a:latin typeface="Comic Sans MS" pitchFamily="66" charset="0"/>
                        </a:rPr>
                        <a:t>TUJUAN</a:t>
                      </a:r>
                      <a:endParaRPr lang="id-ID" sz="900" b="1" dirty="0">
                        <a:solidFill>
                          <a:schemeClr val="tx1"/>
                        </a:solidFill>
                        <a:latin typeface="Comic Sans MS" pitchFamily="66" charset="0"/>
                      </a:endParaRPr>
                    </a:p>
                  </a:txBody>
                  <a:tcPr>
                    <a:solidFill>
                      <a:schemeClr val="accent1"/>
                    </a:solidFill>
                  </a:tcPr>
                </a:tc>
                <a:tc>
                  <a:txBody>
                    <a:bodyPr/>
                    <a:lstStyle/>
                    <a:p>
                      <a:pPr algn="ctr"/>
                      <a:r>
                        <a:rPr lang="id-ID" sz="900" b="1" dirty="0" smtClean="0">
                          <a:solidFill>
                            <a:schemeClr val="tx1"/>
                          </a:solidFill>
                          <a:latin typeface="Comic Sans MS" pitchFamily="66" charset="0"/>
                        </a:rPr>
                        <a:t>INDIKATOR</a:t>
                      </a:r>
                      <a:endParaRPr lang="id-ID" sz="900" b="1" dirty="0">
                        <a:solidFill>
                          <a:schemeClr val="tx1"/>
                        </a:solidFill>
                        <a:latin typeface="Comic Sans MS" pitchFamily="66" charset="0"/>
                      </a:endParaRPr>
                    </a:p>
                  </a:txBody>
                  <a:tcPr>
                    <a:solidFill>
                      <a:schemeClr val="accent1"/>
                    </a:solidFill>
                  </a:tcPr>
                </a:tc>
                <a:tc>
                  <a:txBody>
                    <a:bodyPr/>
                    <a:lstStyle/>
                    <a:p>
                      <a:pPr algn="ctr"/>
                      <a:r>
                        <a:rPr lang="id-ID" sz="900" b="1" dirty="0" smtClean="0">
                          <a:solidFill>
                            <a:schemeClr val="tx1"/>
                          </a:solidFill>
                          <a:latin typeface="Comic Sans MS" pitchFamily="66" charset="0"/>
                        </a:rPr>
                        <a:t>TARGET</a:t>
                      </a:r>
                      <a:endParaRPr lang="id-ID" sz="900" b="1" dirty="0">
                        <a:solidFill>
                          <a:schemeClr val="tx1"/>
                        </a:solidFill>
                        <a:latin typeface="Comic Sans MS" pitchFamily="66" charset="0"/>
                      </a:endParaRPr>
                    </a:p>
                  </a:txBody>
                  <a:tcPr>
                    <a:solidFill>
                      <a:schemeClr val="accent1"/>
                    </a:solidFill>
                  </a:tcPr>
                </a:tc>
                <a:extLst>
                  <a:ext uri="{0D108BD9-81ED-4DB2-BD59-A6C34878D82A}">
                    <a16:rowId xmlns:a16="http://schemas.microsoft.com/office/drawing/2014/main" xmlns="" val="10000"/>
                  </a:ext>
                </a:extLst>
              </a:tr>
              <a:tr h="370840">
                <a:tc rowSpan="2">
                  <a:txBody>
                    <a:bodyPr/>
                    <a:lstStyle/>
                    <a:p>
                      <a:r>
                        <a:rPr lang="id-ID" sz="900" b="0" dirty="0" smtClean="0">
                          <a:solidFill>
                            <a:schemeClr val="tx1"/>
                          </a:solidFill>
                          <a:latin typeface="Comic Sans MS" pitchFamily="66" charset="0"/>
                        </a:rPr>
                        <a:t>Fasilitasi Penyelenggaraan Pemerintahan Desa/Kelurahan</a:t>
                      </a:r>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r>
                        <a:rPr lang="id-ID" sz="900" b="0" dirty="0" smtClean="0">
                          <a:solidFill>
                            <a:schemeClr val="tx1"/>
                          </a:solidFill>
                          <a:latin typeface="Comic Sans MS" pitchFamily="66" charset="0"/>
                        </a:rPr>
                        <a:t>Presentase pemerintahan Desa/Kelurahan yang tertib administrasi</a:t>
                      </a:r>
                      <a:endParaRPr lang="id-ID" sz="900" b="0" dirty="0">
                        <a:solidFill>
                          <a:schemeClr val="tx1"/>
                        </a:solidFill>
                        <a:latin typeface="Comic Sans MS" pitchFamily="66" charset="0"/>
                      </a:endParaRPr>
                    </a:p>
                  </a:txBody>
                  <a:tcPr>
                    <a:solidFill>
                      <a:schemeClr val="accent1">
                        <a:lumMod val="20000"/>
                        <a:lumOff val="80000"/>
                      </a:schemeClr>
                    </a:solidFill>
                  </a:tcPr>
                </a:tc>
                <a:tc rowSpan="2">
                  <a:txBody>
                    <a:bodyPr/>
                    <a:lstStyle/>
                    <a:p>
                      <a:r>
                        <a:rPr lang="en-US" sz="900" b="0" dirty="0" smtClean="0">
                          <a:solidFill>
                            <a:schemeClr val="tx1"/>
                          </a:solidFill>
                          <a:latin typeface="Comic Sans MS" pitchFamily="66" charset="0"/>
                        </a:rPr>
                        <a:t>95</a:t>
                      </a:r>
                      <a:r>
                        <a:rPr lang="id-ID" sz="900" b="0" dirty="0" smtClean="0">
                          <a:solidFill>
                            <a:schemeClr val="tx1"/>
                          </a:solidFill>
                          <a:latin typeface="Comic Sans MS" pitchFamily="66" charset="0"/>
                        </a:rPr>
                        <a:t>%</a:t>
                      </a:r>
                      <a:endParaRPr lang="id-ID" sz="900" b="0" dirty="0">
                        <a:solidFill>
                          <a:schemeClr val="tx1"/>
                        </a:solidFill>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1"/>
                  </a:ext>
                </a:extLst>
              </a:tr>
              <a:tr h="370840">
                <a:tc vMerge="1">
                  <a:txBody>
                    <a:bodyPr/>
                    <a:lstStyle/>
                    <a:p>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r>
                        <a:rPr lang="id-ID" sz="900" b="0" dirty="0" smtClean="0">
                          <a:solidFill>
                            <a:schemeClr val="tx1"/>
                          </a:solidFill>
                          <a:latin typeface="Comic Sans MS" pitchFamily="66" charset="0"/>
                        </a:rPr>
                        <a:t>Presentase pemerintahan Desa/Kelurahan yang lunas bayar PBB</a:t>
                      </a:r>
                      <a:endParaRPr lang="id-ID" sz="900" b="0" dirty="0">
                        <a:solidFill>
                          <a:schemeClr val="tx1"/>
                        </a:solidFill>
                        <a:latin typeface="Comic Sans MS" pitchFamily="66" charset="0"/>
                      </a:endParaRPr>
                    </a:p>
                  </a:txBody>
                  <a:tcPr>
                    <a:solidFill>
                      <a:schemeClr val="accent1">
                        <a:lumMod val="20000"/>
                        <a:lumOff val="80000"/>
                      </a:schemeClr>
                    </a:solidFill>
                  </a:tcPr>
                </a:tc>
                <a:tc vMerge="1">
                  <a:txBody>
                    <a:bodyPr/>
                    <a:lstStyle/>
                    <a:p>
                      <a:endParaRPr lang="id-ID" sz="900" b="0" dirty="0">
                        <a:solidFill>
                          <a:schemeClr val="tx1"/>
                        </a:solidFill>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xmlns="" val="10002"/>
                  </a:ext>
                </a:extLst>
              </a:tr>
              <a:tr h="370840">
                <a:tc gridSpan="3">
                  <a:txBody>
                    <a:bodyPr/>
                    <a:lstStyle/>
                    <a:p>
                      <a:pPr algn="ctr"/>
                      <a:r>
                        <a:rPr lang="id-ID" sz="900" b="0" dirty="0" smtClean="0">
                          <a:solidFill>
                            <a:schemeClr val="tx1"/>
                          </a:solidFill>
                          <a:latin typeface="Comic Sans MS" pitchFamily="66" charset="0"/>
                        </a:rPr>
                        <a:t>KA</a:t>
                      </a:r>
                      <a:r>
                        <a:rPr lang="id-ID" sz="900" b="0" baseline="0" dirty="0" smtClean="0">
                          <a:solidFill>
                            <a:schemeClr val="tx1"/>
                          </a:solidFill>
                          <a:latin typeface="Comic Sans MS" pitchFamily="66" charset="0"/>
                        </a:rPr>
                        <a:t> SEKSI PEMBERDAYAAN MASYARAKAT DESA</a:t>
                      </a:r>
                      <a:endParaRPr lang="id-ID" sz="900" b="0" dirty="0">
                        <a:solidFill>
                          <a:schemeClr val="tx1"/>
                        </a:solidFill>
                        <a:latin typeface="Comic Sans MS" pitchFamily="66" charset="0"/>
                      </a:endParaRPr>
                    </a:p>
                  </a:txBody>
                  <a:tcPr>
                    <a:solidFill>
                      <a:srgbClr val="92D050"/>
                    </a:solidFill>
                  </a:tcPr>
                </a:tc>
                <a:tc hMerge="1">
                  <a:txBody>
                    <a:bodyPr/>
                    <a:lstStyle/>
                    <a:p>
                      <a:endParaRPr lang="id-ID" sz="900" b="0" dirty="0">
                        <a:solidFill>
                          <a:schemeClr val="tx1"/>
                        </a:solidFill>
                        <a:latin typeface="Comic Sans MS" pitchFamily="66" charset="0"/>
                      </a:endParaRPr>
                    </a:p>
                  </a:txBody>
                  <a:tcPr>
                    <a:solidFill>
                      <a:schemeClr val="accent1">
                        <a:lumMod val="20000"/>
                        <a:lumOff val="80000"/>
                      </a:schemeClr>
                    </a:solidFill>
                  </a:tcPr>
                </a:tc>
                <a:tc hMerge="1">
                  <a:txBody>
                    <a:bodyPr/>
                    <a:lstStyle/>
                    <a:p>
                      <a:endParaRPr lang="id-ID" sz="900" b="0" dirty="0">
                        <a:solidFill>
                          <a:schemeClr val="tx1"/>
                        </a:solidFill>
                        <a:latin typeface="Comic Sans MS" pitchFamily="66" charset="0"/>
                      </a:endParaRPr>
                    </a:p>
                  </a:txBody>
                  <a:tcPr>
                    <a:solidFill>
                      <a:schemeClr val="accent1">
                        <a:lumMod val="20000"/>
                        <a:lumOff val="80000"/>
                      </a:schemeClr>
                    </a:solidFill>
                  </a:tcPr>
                </a:tc>
              </a:tr>
              <a:tr h="370840">
                <a:tc>
                  <a:txBody>
                    <a:bodyPr/>
                    <a:lstStyle/>
                    <a:p>
                      <a:pPr algn="ctr"/>
                      <a:r>
                        <a:rPr lang="id-ID" sz="900" b="1" dirty="0" smtClean="0">
                          <a:solidFill>
                            <a:schemeClr val="tx1"/>
                          </a:solidFill>
                          <a:latin typeface="Comic Sans MS" pitchFamily="66" charset="0"/>
                        </a:rPr>
                        <a:t>TUJUAN</a:t>
                      </a:r>
                      <a:endParaRPr lang="id-ID" sz="900" b="1" dirty="0">
                        <a:solidFill>
                          <a:schemeClr val="tx1"/>
                        </a:solidFill>
                        <a:latin typeface="Comic Sans MS" pitchFamily="66" charset="0"/>
                      </a:endParaRPr>
                    </a:p>
                  </a:txBody>
                  <a:tcPr>
                    <a:solidFill>
                      <a:schemeClr val="accent1">
                        <a:lumMod val="60000"/>
                        <a:lumOff val="40000"/>
                      </a:schemeClr>
                    </a:solidFill>
                  </a:tcPr>
                </a:tc>
                <a:tc>
                  <a:txBody>
                    <a:bodyPr/>
                    <a:lstStyle/>
                    <a:p>
                      <a:pPr algn="ctr"/>
                      <a:r>
                        <a:rPr lang="id-ID" sz="900" b="1" dirty="0" smtClean="0">
                          <a:solidFill>
                            <a:schemeClr val="tx1"/>
                          </a:solidFill>
                          <a:latin typeface="Comic Sans MS" pitchFamily="66" charset="0"/>
                        </a:rPr>
                        <a:t>INDIKATOR</a:t>
                      </a:r>
                      <a:endParaRPr lang="id-ID" sz="900" b="1" dirty="0">
                        <a:solidFill>
                          <a:schemeClr val="tx1"/>
                        </a:solidFill>
                        <a:latin typeface="Comic Sans MS" pitchFamily="66" charset="0"/>
                      </a:endParaRPr>
                    </a:p>
                  </a:txBody>
                  <a:tcPr>
                    <a:solidFill>
                      <a:schemeClr val="accent1">
                        <a:lumMod val="60000"/>
                        <a:lumOff val="40000"/>
                      </a:schemeClr>
                    </a:solidFill>
                  </a:tcPr>
                </a:tc>
                <a:tc>
                  <a:txBody>
                    <a:bodyPr/>
                    <a:lstStyle/>
                    <a:p>
                      <a:pPr algn="ctr"/>
                      <a:r>
                        <a:rPr lang="id-ID" sz="900" b="1" dirty="0" smtClean="0">
                          <a:solidFill>
                            <a:schemeClr val="tx1"/>
                          </a:solidFill>
                          <a:latin typeface="Comic Sans MS" pitchFamily="66" charset="0"/>
                        </a:rPr>
                        <a:t>TARGET</a:t>
                      </a:r>
                      <a:endParaRPr lang="id-ID" sz="900" b="1" dirty="0">
                        <a:solidFill>
                          <a:schemeClr val="tx1"/>
                        </a:solidFill>
                        <a:latin typeface="Comic Sans MS" pitchFamily="66" charset="0"/>
                      </a:endParaRPr>
                    </a:p>
                  </a:txBody>
                  <a:tcPr>
                    <a:solidFill>
                      <a:schemeClr val="accent1">
                        <a:lumMod val="60000"/>
                        <a:lumOff val="40000"/>
                      </a:schemeClr>
                    </a:solidFill>
                  </a:tcPr>
                </a:tc>
              </a:tr>
              <a:tr h="370840">
                <a:tc rowSpan="2">
                  <a:txBody>
                    <a:bodyPr/>
                    <a:lstStyle/>
                    <a:p>
                      <a:r>
                        <a:rPr lang="id-ID" sz="900" b="0" dirty="0" smtClean="0">
                          <a:solidFill>
                            <a:schemeClr val="tx1"/>
                          </a:solidFill>
                          <a:latin typeface="Comic Sans MS" pitchFamily="66" charset="0"/>
                        </a:rPr>
                        <a:t>Fasilitasi Pemberdayaan Masyarakat Desa</a:t>
                      </a:r>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900" b="0" dirty="0" smtClean="0">
                          <a:solidFill>
                            <a:schemeClr val="tx1"/>
                          </a:solidFill>
                          <a:latin typeface="Comic Sans MS" pitchFamily="66" charset="0"/>
                        </a:rPr>
                        <a:t>Persentase</a:t>
                      </a:r>
                      <a:r>
                        <a:rPr lang="id-ID" sz="900" b="0" baseline="0" dirty="0" smtClean="0">
                          <a:solidFill>
                            <a:schemeClr val="tx1"/>
                          </a:solidFill>
                          <a:latin typeface="Comic Sans MS" pitchFamily="66" charset="0"/>
                        </a:rPr>
                        <a:t> pelaksanaan pembangnan secara swakelola</a:t>
                      </a:r>
                      <a:endParaRPr lang="id-ID" sz="900" b="0" dirty="0" smtClean="0">
                        <a:solidFill>
                          <a:schemeClr val="tx1"/>
                        </a:solidFill>
                        <a:latin typeface="Comic Sans MS" pitchFamily="66" charset="0"/>
                      </a:endParaRPr>
                    </a:p>
                    <a:p>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900" b="0" dirty="0" smtClean="0">
                          <a:solidFill>
                            <a:schemeClr val="tx1"/>
                          </a:solidFill>
                          <a:latin typeface="Comic Sans MS" pitchFamily="66" charset="0"/>
                        </a:rPr>
                        <a:t>100%</a:t>
                      </a:r>
                    </a:p>
                    <a:p>
                      <a:endParaRPr lang="id-ID" sz="900" b="0" dirty="0">
                        <a:solidFill>
                          <a:schemeClr val="tx1"/>
                        </a:solidFill>
                        <a:latin typeface="Comic Sans MS" pitchFamily="66" charset="0"/>
                      </a:endParaRPr>
                    </a:p>
                  </a:txBody>
                  <a:tcPr>
                    <a:solidFill>
                      <a:schemeClr val="accent1">
                        <a:lumMod val="20000"/>
                        <a:lumOff val="80000"/>
                      </a:schemeClr>
                    </a:solidFill>
                  </a:tcPr>
                </a:tc>
              </a:tr>
              <a:tr h="370840">
                <a:tc vMerge="1">
                  <a:txBody>
                    <a:bodyPr/>
                    <a:lstStyle/>
                    <a:p>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endParaRPr lang="id-ID" sz="900" b="0" dirty="0" smtClean="0">
                        <a:solidFill>
                          <a:schemeClr val="tx1"/>
                        </a:solidFill>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id-ID" sz="900" b="0" dirty="0" smtClean="0">
                          <a:solidFill>
                            <a:schemeClr val="tx1"/>
                          </a:solidFill>
                          <a:latin typeface="Comic Sans MS" pitchFamily="66" charset="0"/>
                        </a:rPr>
                        <a:t>Persentase penetapan APBDesa</a:t>
                      </a:r>
                      <a:r>
                        <a:rPr lang="id-ID" sz="900" b="0" baseline="0" dirty="0" smtClean="0">
                          <a:solidFill>
                            <a:schemeClr val="tx1"/>
                          </a:solidFill>
                          <a:latin typeface="Comic Sans MS" pitchFamily="66" charset="0"/>
                        </a:rPr>
                        <a:t> tepat waktu</a:t>
                      </a:r>
                      <a:endParaRPr lang="id-ID" sz="900" b="0" dirty="0" smtClean="0">
                        <a:solidFill>
                          <a:schemeClr val="tx1"/>
                        </a:solidFill>
                        <a:latin typeface="Comic Sans MS" pitchFamily="66" charset="0"/>
                      </a:endParaRPr>
                    </a:p>
                    <a:p>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endParaRPr lang="id-ID" sz="900" b="0" dirty="0">
                        <a:solidFill>
                          <a:schemeClr val="tx1"/>
                        </a:solidFill>
                        <a:latin typeface="Comic Sans MS" pitchFamily="66" charset="0"/>
                      </a:endParaRPr>
                    </a:p>
                  </a:txBody>
                  <a:tcPr>
                    <a:solidFill>
                      <a:schemeClr val="accent1">
                        <a:lumMod val="20000"/>
                        <a:lumOff val="80000"/>
                      </a:schemeClr>
                    </a:solidFill>
                  </a:tcPr>
                </a:tc>
              </a:tr>
              <a:tr h="37084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900" b="0" dirty="0" smtClean="0">
                          <a:solidFill>
                            <a:schemeClr val="tx1"/>
                          </a:solidFill>
                          <a:latin typeface="Comic Sans MS" pitchFamily="66" charset="0"/>
                        </a:rPr>
                        <a:t>KA SEKSI KESEJAHTERAAN RAKYAT</a:t>
                      </a:r>
                    </a:p>
                    <a:p>
                      <a:pPr algn="ctr"/>
                      <a:endParaRPr lang="id-ID" sz="900" b="0" dirty="0">
                        <a:solidFill>
                          <a:schemeClr val="tx1"/>
                        </a:solidFill>
                        <a:latin typeface="Comic Sans MS" pitchFamily="66" charset="0"/>
                      </a:endParaRPr>
                    </a:p>
                  </a:txBody>
                  <a:tcPr>
                    <a:solidFill>
                      <a:srgbClr val="92D050"/>
                    </a:solidFill>
                  </a:tcPr>
                </a:tc>
                <a:tc hMerge="1">
                  <a:txBody>
                    <a:bodyPr/>
                    <a:lstStyle/>
                    <a:p>
                      <a:endParaRPr lang="id-ID" sz="900" b="0" dirty="0">
                        <a:solidFill>
                          <a:schemeClr val="tx1"/>
                        </a:solidFill>
                        <a:latin typeface="Comic Sans MS" pitchFamily="66" charset="0"/>
                      </a:endParaRPr>
                    </a:p>
                  </a:txBody>
                  <a:tcPr>
                    <a:solidFill>
                      <a:schemeClr val="accent1">
                        <a:lumMod val="20000"/>
                        <a:lumOff val="80000"/>
                      </a:schemeClr>
                    </a:solidFill>
                  </a:tcPr>
                </a:tc>
                <a:tc hMerge="1">
                  <a:txBody>
                    <a:bodyPr/>
                    <a:lstStyle/>
                    <a:p>
                      <a:endParaRPr lang="id-ID" sz="900" b="0" dirty="0">
                        <a:solidFill>
                          <a:schemeClr val="tx1"/>
                        </a:solidFill>
                        <a:latin typeface="Comic Sans MS" pitchFamily="66" charset="0"/>
                      </a:endParaRPr>
                    </a:p>
                  </a:txBody>
                  <a:tcPr>
                    <a:solidFill>
                      <a:schemeClr val="accent1">
                        <a:lumMod val="20000"/>
                        <a:lumOff val="80000"/>
                      </a:schemeClr>
                    </a:solidFill>
                  </a:tcPr>
                </a:tc>
              </a:tr>
              <a:tr h="370840">
                <a:tc>
                  <a:txBody>
                    <a:bodyPr/>
                    <a:lstStyle/>
                    <a:p>
                      <a:pPr algn="ctr"/>
                      <a:r>
                        <a:rPr lang="id-ID" sz="900" b="1" dirty="0" smtClean="0">
                          <a:solidFill>
                            <a:schemeClr val="tx1"/>
                          </a:solidFill>
                          <a:latin typeface="Comic Sans MS" pitchFamily="66" charset="0"/>
                        </a:rPr>
                        <a:t>TUJUAN</a:t>
                      </a:r>
                      <a:endParaRPr lang="id-ID" sz="900" b="1" dirty="0">
                        <a:solidFill>
                          <a:schemeClr val="tx1"/>
                        </a:solidFill>
                        <a:latin typeface="Comic Sans MS" pitchFamily="66" charset="0"/>
                      </a:endParaRPr>
                    </a:p>
                  </a:txBody>
                  <a:tcPr>
                    <a:solidFill>
                      <a:schemeClr val="accent1">
                        <a:lumMod val="60000"/>
                        <a:lumOff val="40000"/>
                      </a:schemeClr>
                    </a:solidFill>
                  </a:tcPr>
                </a:tc>
                <a:tc>
                  <a:txBody>
                    <a:bodyPr/>
                    <a:lstStyle/>
                    <a:p>
                      <a:pPr algn="ctr"/>
                      <a:r>
                        <a:rPr lang="id-ID" sz="900" b="1" dirty="0" smtClean="0">
                          <a:solidFill>
                            <a:schemeClr val="tx1"/>
                          </a:solidFill>
                          <a:latin typeface="Comic Sans MS" pitchFamily="66" charset="0"/>
                        </a:rPr>
                        <a:t>INDIKATOR</a:t>
                      </a:r>
                      <a:endParaRPr lang="id-ID" sz="900" b="1" dirty="0">
                        <a:solidFill>
                          <a:schemeClr val="tx1"/>
                        </a:solidFill>
                        <a:latin typeface="Comic Sans MS" pitchFamily="66" charset="0"/>
                      </a:endParaRPr>
                    </a:p>
                  </a:txBody>
                  <a:tcPr>
                    <a:solidFill>
                      <a:schemeClr val="accent1">
                        <a:lumMod val="60000"/>
                        <a:lumOff val="40000"/>
                      </a:schemeClr>
                    </a:solidFill>
                  </a:tcPr>
                </a:tc>
                <a:tc>
                  <a:txBody>
                    <a:bodyPr/>
                    <a:lstStyle/>
                    <a:p>
                      <a:pPr algn="ctr"/>
                      <a:r>
                        <a:rPr lang="id-ID" sz="900" b="1" dirty="0" smtClean="0">
                          <a:solidFill>
                            <a:schemeClr val="tx1"/>
                          </a:solidFill>
                          <a:latin typeface="Comic Sans MS" pitchFamily="66" charset="0"/>
                        </a:rPr>
                        <a:t>TARGET</a:t>
                      </a:r>
                      <a:endParaRPr lang="id-ID" sz="900" b="1" dirty="0">
                        <a:solidFill>
                          <a:schemeClr val="tx1"/>
                        </a:solidFill>
                        <a:latin typeface="Comic Sans MS" pitchFamily="66" charset="0"/>
                      </a:endParaRPr>
                    </a:p>
                  </a:txBody>
                  <a:tcPr>
                    <a:solidFill>
                      <a:schemeClr val="accent1">
                        <a:lumMod val="60000"/>
                        <a:lumOff val="40000"/>
                      </a:schemeClr>
                    </a:solidFill>
                  </a:tcPr>
                </a:tc>
              </a:tr>
              <a:tr h="370840">
                <a:tc>
                  <a:txBody>
                    <a:bodyPr/>
                    <a:lstStyle/>
                    <a:p>
                      <a:r>
                        <a:rPr lang="id-ID" sz="900" b="0" dirty="0" smtClean="0">
                          <a:solidFill>
                            <a:schemeClr val="tx1"/>
                          </a:solidFill>
                          <a:latin typeface="Comic Sans MS" pitchFamily="66" charset="0"/>
                        </a:rPr>
                        <a:t>Fasiliatasi Peningkatan Kesejahteraan Masyarakat</a:t>
                      </a:r>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r>
                        <a:rPr lang="id-ID" sz="900" b="0" dirty="0" smtClean="0">
                          <a:solidFill>
                            <a:schemeClr val="tx1"/>
                          </a:solidFill>
                          <a:latin typeface="Comic Sans MS" pitchFamily="66" charset="0"/>
                        </a:rPr>
                        <a:t>Persentasi</a:t>
                      </a:r>
                      <a:r>
                        <a:rPr lang="id-ID" sz="900" b="0" baseline="0" dirty="0" smtClean="0">
                          <a:solidFill>
                            <a:schemeClr val="tx1"/>
                          </a:solidFill>
                          <a:latin typeface="Comic Sans MS" pitchFamily="66" charset="0"/>
                        </a:rPr>
                        <a:t> lembaga kesejahteraan masyarakat Desa/Kelurahan yang aktif</a:t>
                      </a:r>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900" b="0" dirty="0" smtClean="0">
                          <a:solidFill>
                            <a:schemeClr val="tx1"/>
                          </a:solidFill>
                          <a:latin typeface="Comic Sans MS" pitchFamily="66" charset="0"/>
                        </a:rPr>
                        <a:t>100%</a:t>
                      </a:r>
                    </a:p>
                    <a:p>
                      <a:endParaRPr lang="id-ID" sz="900" b="0" dirty="0">
                        <a:solidFill>
                          <a:schemeClr val="tx1"/>
                        </a:solidFill>
                        <a:latin typeface="Comic Sans MS" pitchFamily="66" charset="0"/>
                      </a:endParaRPr>
                    </a:p>
                  </a:txBody>
                  <a:tcPr>
                    <a:solidFill>
                      <a:schemeClr val="accent1">
                        <a:lumMod val="20000"/>
                        <a:lumOff val="80000"/>
                      </a:schemeClr>
                    </a:solidFill>
                  </a:tcPr>
                </a:tc>
              </a:tr>
              <a:tr h="370840">
                <a:tc gridSpan="3">
                  <a:txBody>
                    <a:bodyPr/>
                    <a:lstStyle/>
                    <a:p>
                      <a:pPr algn="ctr"/>
                      <a:r>
                        <a:rPr lang="id-ID" sz="900" b="0" dirty="0" smtClean="0">
                          <a:solidFill>
                            <a:schemeClr val="tx1"/>
                          </a:solidFill>
                          <a:latin typeface="Comic Sans MS" pitchFamily="66" charset="0"/>
                        </a:rPr>
                        <a:t>KA SEKSI KETERTIBAN UMUM</a:t>
                      </a:r>
                      <a:endParaRPr lang="id-ID" sz="900" b="0" dirty="0">
                        <a:solidFill>
                          <a:schemeClr val="tx1"/>
                        </a:solidFill>
                        <a:latin typeface="Comic Sans MS" pitchFamily="66" charset="0"/>
                      </a:endParaRPr>
                    </a:p>
                  </a:txBody>
                  <a:tcPr>
                    <a:solidFill>
                      <a:srgbClr val="92D050"/>
                    </a:solidFill>
                  </a:tcPr>
                </a:tc>
                <a:tc hMerge="1">
                  <a:txBody>
                    <a:bodyPr/>
                    <a:lstStyle/>
                    <a:p>
                      <a:endParaRPr lang="id-ID" sz="900" b="0" dirty="0">
                        <a:solidFill>
                          <a:schemeClr val="tx1"/>
                        </a:solidFill>
                        <a:latin typeface="Comic Sans MS" pitchFamily="66" charset="0"/>
                      </a:endParaRPr>
                    </a:p>
                  </a:txBody>
                  <a:tcPr>
                    <a:solidFill>
                      <a:schemeClr val="accent1">
                        <a:lumMod val="20000"/>
                        <a:lumOff val="80000"/>
                      </a:schemeClr>
                    </a:solidFill>
                  </a:tcPr>
                </a:tc>
                <a:tc hMerge="1">
                  <a:txBody>
                    <a:bodyPr/>
                    <a:lstStyle/>
                    <a:p>
                      <a:endParaRPr lang="id-ID" sz="900" b="0" dirty="0">
                        <a:solidFill>
                          <a:schemeClr val="tx1"/>
                        </a:solidFill>
                        <a:latin typeface="Comic Sans MS" pitchFamily="66" charset="0"/>
                      </a:endParaRPr>
                    </a:p>
                  </a:txBody>
                  <a:tcPr>
                    <a:solidFill>
                      <a:schemeClr val="accent1">
                        <a:lumMod val="20000"/>
                        <a:lumOff val="80000"/>
                      </a:schemeClr>
                    </a:solidFill>
                  </a:tcPr>
                </a:tc>
              </a:tr>
              <a:tr h="370840">
                <a:tc>
                  <a:txBody>
                    <a:bodyPr/>
                    <a:lstStyle/>
                    <a:p>
                      <a:r>
                        <a:rPr lang="id-ID" sz="900" b="0" dirty="0" smtClean="0">
                          <a:solidFill>
                            <a:schemeClr val="tx1"/>
                          </a:solidFill>
                          <a:latin typeface="Comic Sans MS" pitchFamily="66" charset="0"/>
                        </a:rPr>
                        <a:t>Pembinaan</a:t>
                      </a:r>
                      <a:r>
                        <a:rPr lang="id-ID" sz="900" b="0" baseline="0" dirty="0" smtClean="0">
                          <a:solidFill>
                            <a:schemeClr val="tx1"/>
                          </a:solidFill>
                          <a:latin typeface="Comic Sans MS" pitchFamily="66" charset="0"/>
                        </a:rPr>
                        <a:t> Ketentraman dan Ketertiban Masyarakat</a:t>
                      </a:r>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r>
                        <a:rPr lang="id-ID" sz="900" b="0" dirty="0" smtClean="0">
                          <a:solidFill>
                            <a:schemeClr val="tx1"/>
                          </a:solidFill>
                          <a:latin typeface="Comic Sans MS" pitchFamily="66" charset="0"/>
                        </a:rPr>
                        <a:t>Persentase</a:t>
                      </a:r>
                      <a:r>
                        <a:rPr lang="id-ID" sz="900" b="0" baseline="0" dirty="0" smtClean="0">
                          <a:solidFill>
                            <a:schemeClr val="tx1"/>
                          </a:solidFill>
                          <a:latin typeface="Comic Sans MS" pitchFamily="66" charset="0"/>
                        </a:rPr>
                        <a:t> penyelesaian permasalahan K3 (Ketertiban, Ketentraman dan Keindahan )</a:t>
                      </a:r>
                      <a:endParaRPr lang="id-ID" sz="900" b="0" dirty="0">
                        <a:solidFill>
                          <a:schemeClr val="tx1"/>
                        </a:solidFill>
                        <a:latin typeface="Comic Sans MS" pitchFamily="66" charset="0"/>
                      </a:endParaRPr>
                    </a:p>
                  </a:txBody>
                  <a:tcPr>
                    <a:solidFill>
                      <a:schemeClr val="accent1">
                        <a:lumMod val="20000"/>
                        <a:lumOff val="80000"/>
                      </a:schemeClr>
                    </a:solidFill>
                  </a:tcPr>
                </a:tc>
                <a:tc>
                  <a:txBody>
                    <a:bodyPr/>
                    <a:lstStyle/>
                    <a:p>
                      <a:r>
                        <a:rPr lang="id-ID" sz="900" b="0" dirty="0" smtClean="0">
                          <a:solidFill>
                            <a:schemeClr val="tx1"/>
                          </a:solidFill>
                          <a:latin typeface="Comic Sans MS" pitchFamily="66" charset="0"/>
                        </a:rPr>
                        <a:t>100 %</a:t>
                      </a:r>
                      <a:endParaRPr lang="id-ID" sz="900" b="0" dirty="0">
                        <a:solidFill>
                          <a:schemeClr val="tx1"/>
                        </a:solidFill>
                        <a:latin typeface="Comic Sans MS" pitchFamily="66" charset="0"/>
                      </a:endParaRPr>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782359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384"/>
            <a:ext cx="8153400" cy="680120"/>
          </a:xfrm>
        </p:spPr>
        <p:txBody>
          <a:bodyPr>
            <a:normAutofit/>
          </a:bodyPr>
          <a:lstStyle/>
          <a:p>
            <a:r>
              <a:rPr lang="id-ID" sz="2800" b="1" dirty="0" smtClean="0">
                <a:solidFill>
                  <a:schemeClr val="tx1"/>
                </a:solidFill>
              </a:rPr>
              <a:t>RENCANA AKSI 2019</a:t>
            </a:r>
            <a:endParaRPr lang="id-ID" sz="2800" b="1" dirty="0">
              <a:solidFill>
                <a:schemeClr val="tx1"/>
              </a:solidFill>
            </a:endParaRPr>
          </a:p>
        </p:txBody>
      </p:sp>
      <p:sp>
        <p:nvSpPr>
          <p:cNvPr id="5" name="Rounded Rectangle 4"/>
          <p:cNvSpPr/>
          <p:nvPr/>
        </p:nvSpPr>
        <p:spPr>
          <a:xfrm>
            <a:off x="179512" y="764704"/>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Penyediaan Jasa komunikasi, sumber daya air dan listrik</a:t>
            </a:r>
          </a:p>
        </p:txBody>
      </p:sp>
      <p:sp>
        <p:nvSpPr>
          <p:cNvPr id="10" name="Rounded Rectangle 9"/>
          <p:cNvSpPr/>
          <p:nvPr/>
        </p:nvSpPr>
        <p:spPr>
          <a:xfrm>
            <a:off x="1979712" y="764704"/>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Penyediaan jasa administrasi Keuangan</a:t>
            </a:r>
          </a:p>
        </p:txBody>
      </p:sp>
      <p:sp>
        <p:nvSpPr>
          <p:cNvPr id="11" name="Rounded Rectangle 10"/>
          <p:cNvSpPr/>
          <p:nvPr/>
        </p:nvSpPr>
        <p:spPr>
          <a:xfrm>
            <a:off x="3779912" y="764704"/>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Penyediaan jasa </a:t>
            </a:r>
            <a:r>
              <a:rPr lang="en-US" sz="1400" dirty="0" err="1" smtClean="0">
                <a:solidFill>
                  <a:schemeClr val="tx1"/>
                </a:solidFill>
              </a:rPr>
              <a:t>kebersihan</a:t>
            </a:r>
            <a:r>
              <a:rPr lang="en-US" sz="1400" dirty="0" smtClean="0">
                <a:solidFill>
                  <a:schemeClr val="tx1"/>
                </a:solidFill>
              </a:rPr>
              <a:t> Kantor</a:t>
            </a:r>
            <a:endParaRPr lang="id-ID" sz="1400" dirty="0" smtClean="0">
              <a:solidFill>
                <a:schemeClr val="tx1"/>
              </a:solidFill>
            </a:endParaRPr>
          </a:p>
        </p:txBody>
      </p:sp>
      <p:sp>
        <p:nvSpPr>
          <p:cNvPr id="12" name="Rounded Rectangle 11"/>
          <p:cNvSpPr/>
          <p:nvPr/>
        </p:nvSpPr>
        <p:spPr>
          <a:xfrm>
            <a:off x="5580112" y="764704"/>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Penyediaan alat tulis Kantor</a:t>
            </a:r>
          </a:p>
        </p:txBody>
      </p:sp>
      <p:sp>
        <p:nvSpPr>
          <p:cNvPr id="13" name="Rounded Rectangle 12"/>
          <p:cNvSpPr/>
          <p:nvPr/>
        </p:nvSpPr>
        <p:spPr>
          <a:xfrm>
            <a:off x="7380312" y="764704"/>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200" dirty="0" smtClean="0">
                <a:solidFill>
                  <a:schemeClr val="tx1"/>
                </a:solidFill>
              </a:rPr>
              <a:t>Penyediaan barang cetakan dan penggandaan</a:t>
            </a:r>
          </a:p>
        </p:txBody>
      </p:sp>
      <p:sp>
        <p:nvSpPr>
          <p:cNvPr id="14" name="Rounded Rectangle 13"/>
          <p:cNvSpPr/>
          <p:nvPr/>
        </p:nvSpPr>
        <p:spPr>
          <a:xfrm>
            <a:off x="179512" y="1988840"/>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200" dirty="0" smtClean="0">
                <a:solidFill>
                  <a:schemeClr val="tx1"/>
                </a:solidFill>
              </a:rPr>
              <a:t>Penyediaan komponen instalasi listrik/penerangan bangunan kantor</a:t>
            </a:r>
          </a:p>
        </p:txBody>
      </p:sp>
      <p:sp>
        <p:nvSpPr>
          <p:cNvPr id="15" name="Rounded Rectangle 14"/>
          <p:cNvSpPr/>
          <p:nvPr/>
        </p:nvSpPr>
        <p:spPr>
          <a:xfrm>
            <a:off x="1979712" y="1988840"/>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Penyediaan peralatan rumah tangga</a:t>
            </a:r>
          </a:p>
        </p:txBody>
      </p:sp>
      <p:sp>
        <p:nvSpPr>
          <p:cNvPr id="16" name="Rounded Rectangle 15"/>
          <p:cNvSpPr/>
          <p:nvPr/>
        </p:nvSpPr>
        <p:spPr>
          <a:xfrm>
            <a:off x="3779912" y="1988840"/>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Penyediaan bahan bacaan dan peraturan perundang-undangan</a:t>
            </a:r>
          </a:p>
        </p:txBody>
      </p:sp>
      <p:sp>
        <p:nvSpPr>
          <p:cNvPr id="17" name="Rounded Rectangle 16"/>
          <p:cNvSpPr/>
          <p:nvPr/>
        </p:nvSpPr>
        <p:spPr>
          <a:xfrm>
            <a:off x="5580112" y="1988840"/>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Penyediaan makanan dan minuman</a:t>
            </a:r>
          </a:p>
        </p:txBody>
      </p:sp>
      <p:sp>
        <p:nvSpPr>
          <p:cNvPr id="18" name="Rounded Rectangle 17"/>
          <p:cNvSpPr/>
          <p:nvPr/>
        </p:nvSpPr>
        <p:spPr>
          <a:xfrm>
            <a:off x="7380312" y="1988840"/>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Rapat rapat koordinasi dan konsultasi </a:t>
            </a:r>
            <a:r>
              <a:rPr lang="en-US" sz="1400" dirty="0" err="1" smtClean="0">
                <a:solidFill>
                  <a:schemeClr val="tx1"/>
                </a:solidFill>
              </a:rPr>
              <a:t>luar</a:t>
            </a:r>
            <a:r>
              <a:rPr lang="en-US" sz="1400" dirty="0" smtClean="0">
                <a:solidFill>
                  <a:schemeClr val="tx1"/>
                </a:solidFill>
              </a:rPr>
              <a:t> </a:t>
            </a:r>
            <a:r>
              <a:rPr lang="id-ID" sz="1400" dirty="0" smtClean="0">
                <a:solidFill>
                  <a:schemeClr val="tx1"/>
                </a:solidFill>
              </a:rPr>
              <a:t>daerah</a:t>
            </a:r>
          </a:p>
        </p:txBody>
      </p:sp>
      <p:sp>
        <p:nvSpPr>
          <p:cNvPr id="19" name="Rounded Rectangle 18"/>
          <p:cNvSpPr/>
          <p:nvPr/>
        </p:nvSpPr>
        <p:spPr>
          <a:xfrm>
            <a:off x="179512" y="321297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200" dirty="0" smtClean="0">
                <a:solidFill>
                  <a:schemeClr val="tx1"/>
                </a:solidFill>
              </a:rPr>
              <a:t>Penyediaan jasa administrasi kantor/kebersihan</a:t>
            </a:r>
          </a:p>
        </p:txBody>
      </p:sp>
      <p:sp>
        <p:nvSpPr>
          <p:cNvPr id="20" name="Rounded Rectangle 19"/>
          <p:cNvSpPr/>
          <p:nvPr/>
        </p:nvSpPr>
        <p:spPr>
          <a:xfrm>
            <a:off x="1979712" y="321297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200" dirty="0" smtClean="0">
                <a:solidFill>
                  <a:schemeClr val="tx1"/>
                </a:solidFill>
              </a:rPr>
              <a:t>Rapat rapat koordinasi dan konsultasi dalam daerah</a:t>
            </a:r>
          </a:p>
        </p:txBody>
      </p:sp>
      <p:sp>
        <p:nvSpPr>
          <p:cNvPr id="21" name="Rounded Rectangle 20"/>
          <p:cNvSpPr/>
          <p:nvPr/>
        </p:nvSpPr>
        <p:spPr>
          <a:xfrm>
            <a:off x="3779912" y="321297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Peningkatan</a:t>
            </a:r>
            <a:r>
              <a:rPr lang="en-US" sz="1400" dirty="0" smtClean="0">
                <a:solidFill>
                  <a:schemeClr val="tx1"/>
                </a:solidFill>
              </a:rPr>
              <a:t> </a:t>
            </a:r>
            <a:r>
              <a:rPr lang="en-US" sz="1400" dirty="0" err="1" smtClean="0">
                <a:solidFill>
                  <a:schemeClr val="tx1"/>
                </a:solidFill>
              </a:rPr>
              <a:t>Penyelenggaraan</a:t>
            </a:r>
            <a:r>
              <a:rPr lang="en-US" sz="1400" dirty="0" smtClean="0">
                <a:solidFill>
                  <a:schemeClr val="tx1"/>
                </a:solidFill>
              </a:rPr>
              <a:t> </a:t>
            </a:r>
            <a:r>
              <a:rPr lang="en-US" sz="1400" dirty="0" err="1" smtClean="0">
                <a:solidFill>
                  <a:schemeClr val="tx1"/>
                </a:solidFill>
              </a:rPr>
              <a:t>Surat</a:t>
            </a:r>
            <a:r>
              <a:rPr lang="en-US" sz="1400" dirty="0" smtClean="0">
                <a:solidFill>
                  <a:schemeClr val="tx1"/>
                </a:solidFill>
              </a:rPr>
              <a:t> </a:t>
            </a:r>
            <a:r>
              <a:rPr lang="en-US" sz="1400" dirty="0" err="1" smtClean="0">
                <a:solidFill>
                  <a:schemeClr val="tx1"/>
                </a:solidFill>
              </a:rPr>
              <a:t>Menyurat</a:t>
            </a:r>
            <a:endParaRPr lang="id-ID" sz="1400" dirty="0" smtClean="0">
              <a:solidFill>
                <a:schemeClr val="tx1"/>
              </a:solidFill>
            </a:endParaRPr>
          </a:p>
        </p:txBody>
      </p:sp>
      <p:sp>
        <p:nvSpPr>
          <p:cNvPr id="22" name="Rounded Rectangle 21"/>
          <p:cNvSpPr/>
          <p:nvPr/>
        </p:nvSpPr>
        <p:spPr>
          <a:xfrm>
            <a:off x="5580112" y="321297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Pengadaan </a:t>
            </a:r>
            <a:r>
              <a:rPr lang="en-US" sz="1400" dirty="0" err="1" smtClean="0">
                <a:solidFill>
                  <a:schemeClr val="tx1"/>
                </a:solidFill>
              </a:rPr>
              <a:t>Kendaraan</a:t>
            </a:r>
            <a:r>
              <a:rPr lang="en-US" sz="1400" dirty="0" smtClean="0">
                <a:solidFill>
                  <a:schemeClr val="tx1"/>
                </a:solidFill>
              </a:rPr>
              <a:t> </a:t>
            </a:r>
            <a:r>
              <a:rPr lang="en-US" sz="1400" dirty="0" err="1" smtClean="0">
                <a:solidFill>
                  <a:schemeClr val="tx1"/>
                </a:solidFill>
              </a:rPr>
              <a:t>Dinas</a:t>
            </a:r>
            <a:r>
              <a:rPr lang="en-US" sz="1400" dirty="0" smtClean="0">
                <a:solidFill>
                  <a:schemeClr val="tx1"/>
                </a:solidFill>
              </a:rPr>
              <a:t>/ </a:t>
            </a:r>
            <a:r>
              <a:rPr lang="en-US" sz="1400" dirty="0" err="1" smtClean="0">
                <a:solidFill>
                  <a:schemeClr val="tx1"/>
                </a:solidFill>
              </a:rPr>
              <a:t>Operasional</a:t>
            </a:r>
            <a:endParaRPr lang="id-ID" sz="1400" dirty="0" smtClean="0">
              <a:solidFill>
                <a:schemeClr val="tx1"/>
              </a:solidFill>
            </a:endParaRPr>
          </a:p>
        </p:txBody>
      </p:sp>
      <p:sp>
        <p:nvSpPr>
          <p:cNvPr id="23" name="Rounded Rectangle 22"/>
          <p:cNvSpPr/>
          <p:nvPr/>
        </p:nvSpPr>
        <p:spPr>
          <a:xfrm>
            <a:off x="7380312" y="321297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Pengadaan</a:t>
            </a:r>
            <a:r>
              <a:rPr lang="en-US" sz="1400" dirty="0" smtClean="0">
                <a:solidFill>
                  <a:schemeClr val="tx1"/>
                </a:solidFill>
              </a:rPr>
              <a:t> </a:t>
            </a:r>
            <a:r>
              <a:rPr lang="en-US" sz="1400" dirty="0" err="1" smtClean="0">
                <a:solidFill>
                  <a:schemeClr val="tx1"/>
                </a:solidFill>
              </a:rPr>
              <a:t>Peralatan</a:t>
            </a:r>
            <a:r>
              <a:rPr lang="en-US" sz="1400" dirty="0" smtClean="0">
                <a:solidFill>
                  <a:schemeClr val="tx1"/>
                </a:solidFill>
              </a:rPr>
              <a:t> Kantor</a:t>
            </a:r>
            <a:endParaRPr lang="id-ID" sz="1400" dirty="0" smtClean="0">
              <a:solidFill>
                <a:schemeClr val="tx1"/>
              </a:solidFill>
            </a:endParaRPr>
          </a:p>
        </p:txBody>
      </p:sp>
      <p:sp>
        <p:nvSpPr>
          <p:cNvPr id="24" name="Rounded Rectangle 23"/>
          <p:cNvSpPr/>
          <p:nvPr/>
        </p:nvSpPr>
        <p:spPr>
          <a:xfrm>
            <a:off x="179512" y="4437112"/>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Pengadaan</a:t>
            </a:r>
            <a:r>
              <a:rPr lang="en-US" sz="1400" dirty="0" smtClean="0">
                <a:solidFill>
                  <a:schemeClr val="tx1"/>
                </a:solidFill>
              </a:rPr>
              <a:t> </a:t>
            </a:r>
            <a:r>
              <a:rPr lang="en-US" sz="1400" dirty="0" err="1" smtClean="0">
                <a:solidFill>
                  <a:schemeClr val="tx1"/>
                </a:solidFill>
              </a:rPr>
              <a:t>Instalansi</a:t>
            </a:r>
            <a:r>
              <a:rPr lang="en-US" sz="1400" dirty="0" smtClean="0">
                <a:solidFill>
                  <a:schemeClr val="tx1"/>
                </a:solidFill>
              </a:rPr>
              <a:t> </a:t>
            </a:r>
            <a:r>
              <a:rPr lang="en-US" sz="1400" dirty="0" err="1" smtClean="0">
                <a:solidFill>
                  <a:schemeClr val="tx1"/>
                </a:solidFill>
              </a:rPr>
              <a:t>Listrik</a:t>
            </a:r>
            <a:r>
              <a:rPr lang="en-US" sz="1400" dirty="0" smtClean="0">
                <a:solidFill>
                  <a:schemeClr val="tx1"/>
                </a:solidFill>
              </a:rPr>
              <a:t>, </a:t>
            </a:r>
            <a:r>
              <a:rPr lang="en-US" sz="1400" dirty="0" err="1" smtClean="0">
                <a:solidFill>
                  <a:schemeClr val="tx1"/>
                </a:solidFill>
              </a:rPr>
              <a:t>telephon</a:t>
            </a:r>
            <a:r>
              <a:rPr lang="en-US" sz="1400" dirty="0" smtClean="0">
                <a:solidFill>
                  <a:schemeClr val="tx1"/>
                </a:solidFill>
              </a:rPr>
              <a:t> </a:t>
            </a:r>
            <a:r>
              <a:rPr lang="en-US" sz="1400" dirty="0" err="1" smtClean="0">
                <a:solidFill>
                  <a:schemeClr val="tx1"/>
                </a:solidFill>
              </a:rPr>
              <a:t>dan</a:t>
            </a:r>
            <a:r>
              <a:rPr lang="en-US" sz="1400" dirty="0" smtClean="0">
                <a:solidFill>
                  <a:schemeClr val="tx1"/>
                </a:solidFill>
              </a:rPr>
              <a:t> air</a:t>
            </a:r>
            <a:endParaRPr lang="id-ID" sz="1400" dirty="0" smtClean="0">
              <a:solidFill>
                <a:schemeClr val="tx1"/>
              </a:solidFill>
            </a:endParaRPr>
          </a:p>
        </p:txBody>
      </p:sp>
      <p:sp>
        <p:nvSpPr>
          <p:cNvPr id="25" name="Rounded Rectangle 24"/>
          <p:cNvSpPr/>
          <p:nvPr/>
        </p:nvSpPr>
        <p:spPr>
          <a:xfrm>
            <a:off x="1979712" y="4437112"/>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smtClean="0">
                <a:solidFill>
                  <a:schemeClr val="tx1"/>
                </a:solidFill>
              </a:rPr>
              <a:t>Pemeliharaan </a:t>
            </a:r>
            <a:r>
              <a:rPr lang="id-ID" sz="1400" dirty="0" smtClean="0">
                <a:solidFill>
                  <a:schemeClr val="tx1"/>
                </a:solidFill>
              </a:rPr>
              <a:t>rutin/berkalaperalatan</a:t>
            </a:r>
            <a:r>
              <a:rPr lang="id-ID" sz="1600" dirty="0" smtClean="0">
                <a:solidFill>
                  <a:schemeClr val="tx1"/>
                </a:solidFill>
              </a:rPr>
              <a:t> gedung kantor</a:t>
            </a:r>
          </a:p>
        </p:txBody>
      </p:sp>
      <p:sp>
        <p:nvSpPr>
          <p:cNvPr id="26" name="Rounded Rectangle 25"/>
          <p:cNvSpPr/>
          <p:nvPr/>
        </p:nvSpPr>
        <p:spPr>
          <a:xfrm>
            <a:off x="3779912" y="4437112"/>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Pemeliharaan</a:t>
            </a:r>
            <a:r>
              <a:rPr lang="en-US" sz="1400" dirty="0" smtClean="0">
                <a:solidFill>
                  <a:schemeClr val="tx1"/>
                </a:solidFill>
              </a:rPr>
              <a:t> </a:t>
            </a:r>
            <a:r>
              <a:rPr lang="en-US" sz="1400" dirty="0" err="1" smtClean="0">
                <a:solidFill>
                  <a:schemeClr val="tx1"/>
                </a:solidFill>
              </a:rPr>
              <a:t>Rutin</a:t>
            </a:r>
            <a:r>
              <a:rPr lang="en-US" sz="1400" dirty="0" smtClean="0">
                <a:solidFill>
                  <a:schemeClr val="tx1"/>
                </a:solidFill>
              </a:rPr>
              <a:t>/</a:t>
            </a:r>
            <a:r>
              <a:rPr lang="en-US" sz="1400" dirty="0" err="1" smtClean="0">
                <a:solidFill>
                  <a:schemeClr val="tx1"/>
                </a:solidFill>
              </a:rPr>
              <a:t>Berkala</a:t>
            </a:r>
            <a:r>
              <a:rPr lang="en-US" sz="1400" dirty="0" smtClean="0">
                <a:solidFill>
                  <a:schemeClr val="tx1"/>
                </a:solidFill>
              </a:rPr>
              <a:t> Mobil </a:t>
            </a:r>
            <a:r>
              <a:rPr lang="en-US" sz="1400" dirty="0" err="1" smtClean="0">
                <a:solidFill>
                  <a:schemeClr val="tx1"/>
                </a:solidFill>
              </a:rPr>
              <a:t>Jabatan</a:t>
            </a:r>
            <a:endParaRPr lang="id-ID" sz="1400" dirty="0" smtClean="0">
              <a:solidFill>
                <a:schemeClr val="tx1"/>
              </a:solidFill>
            </a:endParaRPr>
          </a:p>
        </p:txBody>
      </p:sp>
      <p:sp>
        <p:nvSpPr>
          <p:cNvPr id="27" name="Rounded Rectangle 26"/>
          <p:cNvSpPr/>
          <p:nvPr/>
        </p:nvSpPr>
        <p:spPr>
          <a:xfrm>
            <a:off x="5580112" y="4437112"/>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Pemeliharaan</a:t>
            </a:r>
            <a:r>
              <a:rPr lang="en-US" sz="1400" dirty="0" smtClean="0">
                <a:solidFill>
                  <a:schemeClr val="tx1"/>
                </a:solidFill>
              </a:rPr>
              <a:t> </a:t>
            </a:r>
            <a:r>
              <a:rPr lang="en-US" sz="1400" dirty="0" err="1" smtClean="0">
                <a:solidFill>
                  <a:schemeClr val="tx1"/>
                </a:solidFill>
              </a:rPr>
              <a:t>Rutin</a:t>
            </a:r>
            <a:r>
              <a:rPr lang="en-US" sz="1400" dirty="0" smtClean="0">
                <a:solidFill>
                  <a:schemeClr val="tx1"/>
                </a:solidFill>
              </a:rPr>
              <a:t> </a:t>
            </a:r>
            <a:r>
              <a:rPr lang="en-US" sz="1400" dirty="0" err="1" smtClean="0">
                <a:solidFill>
                  <a:schemeClr val="tx1"/>
                </a:solidFill>
              </a:rPr>
              <a:t>Berkala</a:t>
            </a:r>
            <a:r>
              <a:rPr lang="en-US" sz="1400" dirty="0" smtClean="0">
                <a:solidFill>
                  <a:schemeClr val="tx1"/>
                </a:solidFill>
              </a:rPr>
              <a:t> </a:t>
            </a:r>
            <a:r>
              <a:rPr lang="en-US" sz="1400" dirty="0" err="1" smtClean="0">
                <a:solidFill>
                  <a:schemeClr val="tx1"/>
                </a:solidFill>
              </a:rPr>
              <a:t>Kendaraan</a:t>
            </a:r>
            <a:r>
              <a:rPr lang="en-US" sz="1400" dirty="0" smtClean="0">
                <a:solidFill>
                  <a:schemeClr val="tx1"/>
                </a:solidFill>
              </a:rPr>
              <a:t> </a:t>
            </a:r>
            <a:r>
              <a:rPr lang="en-US" sz="1400" dirty="0" err="1" smtClean="0">
                <a:solidFill>
                  <a:schemeClr val="tx1"/>
                </a:solidFill>
              </a:rPr>
              <a:t>Dinas</a:t>
            </a:r>
            <a:r>
              <a:rPr lang="en-US" sz="1400" dirty="0" smtClean="0">
                <a:solidFill>
                  <a:schemeClr val="tx1"/>
                </a:solidFill>
              </a:rPr>
              <a:t>/</a:t>
            </a:r>
            <a:r>
              <a:rPr lang="en-US" sz="1400" dirty="0" err="1" smtClean="0">
                <a:solidFill>
                  <a:schemeClr val="tx1"/>
                </a:solidFill>
              </a:rPr>
              <a:t>Operasional</a:t>
            </a:r>
            <a:endParaRPr lang="id-ID" sz="1400" dirty="0" smtClean="0">
              <a:solidFill>
                <a:schemeClr val="tx1"/>
              </a:solidFill>
            </a:endParaRPr>
          </a:p>
        </p:txBody>
      </p:sp>
      <p:sp>
        <p:nvSpPr>
          <p:cNvPr id="28" name="Rounded Rectangle 27"/>
          <p:cNvSpPr/>
          <p:nvPr/>
        </p:nvSpPr>
        <p:spPr>
          <a:xfrm>
            <a:off x="7380312" y="4437112"/>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Pemeliharaan</a:t>
            </a:r>
            <a:r>
              <a:rPr lang="en-US" sz="1400" dirty="0" smtClean="0">
                <a:solidFill>
                  <a:schemeClr val="tx1"/>
                </a:solidFill>
              </a:rPr>
              <a:t> </a:t>
            </a:r>
            <a:r>
              <a:rPr lang="en-US" sz="1400" dirty="0" err="1" smtClean="0">
                <a:solidFill>
                  <a:schemeClr val="tx1"/>
                </a:solidFill>
              </a:rPr>
              <a:t>Rutin</a:t>
            </a:r>
            <a:r>
              <a:rPr lang="en-US" sz="1400" dirty="0" smtClean="0">
                <a:solidFill>
                  <a:schemeClr val="tx1"/>
                </a:solidFill>
              </a:rPr>
              <a:t> </a:t>
            </a:r>
            <a:r>
              <a:rPr lang="en-US" sz="1400" dirty="0" err="1" smtClean="0">
                <a:solidFill>
                  <a:schemeClr val="tx1"/>
                </a:solidFill>
              </a:rPr>
              <a:t>Berkala</a:t>
            </a:r>
            <a:r>
              <a:rPr lang="en-US" sz="1400" dirty="0" smtClean="0">
                <a:solidFill>
                  <a:schemeClr val="tx1"/>
                </a:solidFill>
              </a:rPr>
              <a:t> </a:t>
            </a:r>
            <a:r>
              <a:rPr lang="en-US" sz="1400" dirty="0" err="1" smtClean="0">
                <a:solidFill>
                  <a:schemeClr val="tx1"/>
                </a:solidFill>
              </a:rPr>
              <a:t>Perlengkapan</a:t>
            </a:r>
            <a:r>
              <a:rPr lang="en-US" sz="1400" dirty="0" smtClean="0">
                <a:solidFill>
                  <a:schemeClr val="tx1"/>
                </a:solidFill>
              </a:rPr>
              <a:t> </a:t>
            </a:r>
            <a:r>
              <a:rPr lang="en-US" sz="1400" dirty="0" err="1" smtClean="0">
                <a:solidFill>
                  <a:schemeClr val="tx1"/>
                </a:solidFill>
              </a:rPr>
              <a:t>Gedung</a:t>
            </a:r>
            <a:r>
              <a:rPr lang="en-US" sz="1400" dirty="0" smtClean="0">
                <a:solidFill>
                  <a:schemeClr val="tx1"/>
                </a:solidFill>
              </a:rPr>
              <a:t> Kantor</a:t>
            </a:r>
            <a:endParaRPr lang="id-ID" sz="1400" dirty="0" smtClean="0">
              <a:solidFill>
                <a:schemeClr val="tx1"/>
              </a:solidFill>
            </a:endParaRPr>
          </a:p>
        </p:txBody>
      </p:sp>
      <p:sp>
        <p:nvSpPr>
          <p:cNvPr id="47" name="Rounded Rectangle 46"/>
          <p:cNvSpPr/>
          <p:nvPr/>
        </p:nvSpPr>
        <p:spPr>
          <a:xfrm>
            <a:off x="179512" y="5661248"/>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Pemeliharaan</a:t>
            </a:r>
            <a:r>
              <a:rPr lang="en-US" sz="1400" dirty="0" smtClean="0">
                <a:solidFill>
                  <a:schemeClr val="tx1"/>
                </a:solidFill>
              </a:rPr>
              <a:t> </a:t>
            </a:r>
            <a:r>
              <a:rPr lang="en-US" sz="1400" dirty="0" err="1" smtClean="0">
                <a:solidFill>
                  <a:schemeClr val="tx1"/>
                </a:solidFill>
              </a:rPr>
              <a:t>Rutin</a:t>
            </a:r>
            <a:r>
              <a:rPr lang="en-US" sz="1400" dirty="0" smtClean="0">
                <a:solidFill>
                  <a:schemeClr val="tx1"/>
                </a:solidFill>
              </a:rPr>
              <a:t> </a:t>
            </a:r>
            <a:r>
              <a:rPr lang="en-US" sz="1400" dirty="0" err="1" smtClean="0">
                <a:solidFill>
                  <a:schemeClr val="tx1"/>
                </a:solidFill>
              </a:rPr>
              <a:t>Berkala</a:t>
            </a:r>
            <a:r>
              <a:rPr lang="en-US" sz="1400" dirty="0" smtClean="0">
                <a:solidFill>
                  <a:schemeClr val="tx1"/>
                </a:solidFill>
              </a:rPr>
              <a:t>/ </a:t>
            </a:r>
            <a:r>
              <a:rPr lang="en-US" sz="1400" dirty="0" err="1" smtClean="0">
                <a:solidFill>
                  <a:schemeClr val="tx1"/>
                </a:solidFill>
              </a:rPr>
              <a:t>Pelaratan</a:t>
            </a:r>
            <a:r>
              <a:rPr lang="en-US" sz="1400" dirty="0" smtClean="0">
                <a:solidFill>
                  <a:schemeClr val="tx1"/>
                </a:solidFill>
              </a:rPr>
              <a:t> </a:t>
            </a:r>
            <a:r>
              <a:rPr lang="en-US" sz="1400" dirty="0" err="1" smtClean="0">
                <a:solidFill>
                  <a:schemeClr val="tx1"/>
                </a:solidFill>
              </a:rPr>
              <a:t>Gedung</a:t>
            </a:r>
            <a:r>
              <a:rPr lang="en-US" sz="1400" dirty="0" smtClean="0">
                <a:solidFill>
                  <a:schemeClr val="tx1"/>
                </a:solidFill>
              </a:rPr>
              <a:t> Kantor</a:t>
            </a:r>
            <a:endParaRPr lang="id-ID" sz="1400" dirty="0" smtClean="0">
              <a:solidFill>
                <a:schemeClr val="tx1"/>
              </a:solidFill>
            </a:endParaRPr>
          </a:p>
        </p:txBody>
      </p:sp>
      <p:sp>
        <p:nvSpPr>
          <p:cNvPr id="48" name="Rounded Rectangle 47"/>
          <p:cNvSpPr/>
          <p:nvPr/>
        </p:nvSpPr>
        <p:spPr>
          <a:xfrm>
            <a:off x="1979712" y="5661248"/>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Pemeliharaan</a:t>
            </a:r>
            <a:r>
              <a:rPr lang="en-US" sz="1400" dirty="0" smtClean="0">
                <a:solidFill>
                  <a:schemeClr val="tx1"/>
                </a:solidFill>
              </a:rPr>
              <a:t> </a:t>
            </a:r>
            <a:r>
              <a:rPr lang="en-US" sz="1400" dirty="0" err="1" smtClean="0">
                <a:solidFill>
                  <a:schemeClr val="tx1"/>
                </a:solidFill>
              </a:rPr>
              <a:t>Rutin</a:t>
            </a:r>
            <a:r>
              <a:rPr lang="en-US" sz="1400" dirty="0" smtClean="0">
                <a:solidFill>
                  <a:schemeClr val="tx1"/>
                </a:solidFill>
              </a:rPr>
              <a:t> </a:t>
            </a:r>
            <a:r>
              <a:rPr lang="en-US" sz="1400" dirty="0" err="1" smtClean="0">
                <a:solidFill>
                  <a:schemeClr val="tx1"/>
                </a:solidFill>
              </a:rPr>
              <a:t>Berkala</a:t>
            </a:r>
            <a:r>
              <a:rPr lang="en-US" sz="1400" dirty="0" smtClean="0">
                <a:solidFill>
                  <a:schemeClr val="tx1"/>
                </a:solidFill>
              </a:rPr>
              <a:t> </a:t>
            </a:r>
            <a:r>
              <a:rPr lang="en-US" sz="1400" dirty="0" err="1" smtClean="0">
                <a:solidFill>
                  <a:schemeClr val="tx1"/>
                </a:solidFill>
              </a:rPr>
              <a:t>Peralatan</a:t>
            </a:r>
            <a:r>
              <a:rPr lang="en-US" sz="1400" dirty="0" smtClean="0">
                <a:solidFill>
                  <a:schemeClr val="tx1"/>
                </a:solidFill>
              </a:rPr>
              <a:t> Kantor</a:t>
            </a:r>
            <a:endParaRPr lang="id-ID" sz="1400" dirty="0" smtClean="0">
              <a:solidFill>
                <a:schemeClr val="tx1"/>
              </a:solidFill>
            </a:endParaRPr>
          </a:p>
        </p:txBody>
      </p:sp>
      <p:sp>
        <p:nvSpPr>
          <p:cNvPr id="49" name="Rounded Rectangle 48"/>
          <p:cNvSpPr/>
          <p:nvPr/>
        </p:nvSpPr>
        <p:spPr>
          <a:xfrm>
            <a:off x="3779912" y="5661248"/>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smtClean="0">
                <a:solidFill>
                  <a:schemeClr val="tx1"/>
                </a:solidFill>
              </a:rPr>
              <a:t>Penyusunan LKJIP</a:t>
            </a:r>
            <a:r>
              <a:rPr lang="en-US" sz="1400" dirty="0" err="1" smtClean="0">
                <a:solidFill>
                  <a:schemeClr val="tx1"/>
                </a:solidFill>
              </a:rPr>
              <a:t>Pemeliharaan</a:t>
            </a:r>
            <a:r>
              <a:rPr lang="en-US" sz="1400" dirty="0" smtClean="0">
                <a:solidFill>
                  <a:schemeClr val="tx1"/>
                </a:solidFill>
              </a:rPr>
              <a:t> </a:t>
            </a:r>
            <a:r>
              <a:rPr lang="en-US" sz="1400" dirty="0" err="1" smtClean="0">
                <a:solidFill>
                  <a:schemeClr val="tx1"/>
                </a:solidFill>
              </a:rPr>
              <a:t>Rutin</a:t>
            </a:r>
            <a:r>
              <a:rPr lang="en-US" sz="1400" dirty="0" smtClean="0">
                <a:solidFill>
                  <a:schemeClr val="tx1"/>
                </a:solidFill>
              </a:rPr>
              <a:t> </a:t>
            </a:r>
            <a:r>
              <a:rPr lang="en-US" sz="1400" dirty="0" err="1" smtClean="0">
                <a:solidFill>
                  <a:schemeClr val="tx1"/>
                </a:solidFill>
              </a:rPr>
              <a:t>Berkala</a:t>
            </a:r>
            <a:r>
              <a:rPr lang="en-US" sz="1400" dirty="0" smtClean="0">
                <a:solidFill>
                  <a:schemeClr val="tx1"/>
                </a:solidFill>
              </a:rPr>
              <a:t> </a:t>
            </a:r>
            <a:r>
              <a:rPr lang="en-US" sz="1400" dirty="0" err="1" smtClean="0">
                <a:solidFill>
                  <a:schemeClr val="tx1"/>
                </a:solidFill>
              </a:rPr>
              <a:t>gudang</a:t>
            </a:r>
            <a:r>
              <a:rPr lang="en-US" sz="1400" dirty="0" smtClean="0">
                <a:solidFill>
                  <a:schemeClr val="tx1"/>
                </a:solidFill>
              </a:rPr>
              <a:t>/workshop/</a:t>
            </a:r>
            <a:r>
              <a:rPr lang="en-US" sz="1400" dirty="0" err="1" smtClean="0">
                <a:solidFill>
                  <a:schemeClr val="tx1"/>
                </a:solidFill>
              </a:rPr>
              <a:t>garasi</a:t>
            </a:r>
            <a:endParaRPr lang="id-ID" sz="1400" dirty="0" smtClean="0">
              <a:solidFill>
                <a:schemeClr val="tx1"/>
              </a:solidFill>
            </a:endParaRPr>
          </a:p>
        </p:txBody>
      </p:sp>
      <p:sp>
        <p:nvSpPr>
          <p:cNvPr id="50" name="Rounded Rectangle 49"/>
          <p:cNvSpPr/>
          <p:nvPr/>
        </p:nvSpPr>
        <p:spPr>
          <a:xfrm>
            <a:off x="5580112" y="5661248"/>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Pemeliharaan</a:t>
            </a:r>
            <a:r>
              <a:rPr lang="en-US" sz="1600" dirty="0" smtClean="0">
                <a:solidFill>
                  <a:schemeClr val="tx1"/>
                </a:solidFill>
              </a:rPr>
              <a:t> </a:t>
            </a:r>
            <a:r>
              <a:rPr lang="en-US" sz="1600" dirty="0" err="1" smtClean="0">
                <a:solidFill>
                  <a:schemeClr val="tx1"/>
                </a:solidFill>
              </a:rPr>
              <a:t>Rutin</a:t>
            </a:r>
            <a:r>
              <a:rPr lang="en-US" sz="1600" dirty="0" smtClean="0">
                <a:solidFill>
                  <a:schemeClr val="tx1"/>
                </a:solidFill>
              </a:rPr>
              <a:t>/</a:t>
            </a:r>
            <a:r>
              <a:rPr lang="en-US" sz="1600" dirty="0" err="1" smtClean="0">
                <a:solidFill>
                  <a:schemeClr val="tx1"/>
                </a:solidFill>
              </a:rPr>
              <a:t>Berkala</a:t>
            </a:r>
            <a:r>
              <a:rPr lang="en-US" sz="1600" dirty="0" smtClean="0">
                <a:solidFill>
                  <a:schemeClr val="tx1"/>
                </a:solidFill>
              </a:rPr>
              <a:t> </a:t>
            </a:r>
            <a:r>
              <a:rPr lang="en-US" sz="1600" dirty="0" err="1" smtClean="0">
                <a:solidFill>
                  <a:schemeClr val="tx1"/>
                </a:solidFill>
              </a:rPr>
              <a:t>Gedung</a:t>
            </a:r>
            <a:r>
              <a:rPr lang="en-US" sz="1600" dirty="0" smtClean="0">
                <a:solidFill>
                  <a:schemeClr val="tx1"/>
                </a:solidFill>
              </a:rPr>
              <a:t> </a:t>
            </a:r>
            <a:r>
              <a:rPr lang="en-US" sz="1600" dirty="0" err="1" smtClean="0">
                <a:solidFill>
                  <a:schemeClr val="tx1"/>
                </a:solidFill>
              </a:rPr>
              <a:t>Pertemuan</a:t>
            </a:r>
            <a:endParaRPr lang="id-ID" sz="1600" dirty="0" smtClean="0">
              <a:solidFill>
                <a:schemeClr val="tx1"/>
              </a:solidFill>
            </a:endParaRPr>
          </a:p>
        </p:txBody>
      </p:sp>
      <p:sp>
        <p:nvSpPr>
          <p:cNvPr id="30" name="Rounded Rectangle 29"/>
          <p:cNvSpPr/>
          <p:nvPr/>
        </p:nvSpPr>
        <p:spPr>
          <a:xfrm>
            <a:off x="7407913" y="564964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Pemeliharaan</a:t>
            </a:r>
            <a:r>
              <a:rPr lang="en-US" sz="1400" dirty="0" smtClean="0">
                <a:solidFill>
                  <a:schemeClr val="tx1"/>
                </a:solidFill>
              </a:rPr>
              <a:t> </a:t>
            </a:r>
            <a:r>
              <a:rPr lang="en-US" sz="1400" dirty="0" err="1" smtClean="0">
                <a:solidFill>
                  <a:schemeClr val="tx1"/>
                </a:solidFill>
              </a:rPr>
              <a:t>Rutin</a:t>
            </a:r>
            <a:r>
              <a:rPr lang="en-US" sz="1400" dirty="0" smtClean="0">
                <a:solidFill>
                  <a:schemeClr val="tx1"/>
                </a:solidFill>
              </a:rPr>
              <a:t>/</a:t>
            </a:r>
            <a:r>
              <a:rPr lang="en-US" sz="1400" dirty="0" err="1" smtClean="0">
                <a:solidFill>
                  <a:schemeClr val="tx1"/>
                </a:solidFill>
              </a:rPr>
              <a:t>Berkala</a:t>
            </a:r>
            <a:r>
              <a:rPr lang="en-US" sz="1400" dirty="0" smtClean="0">
                <a:solidFill>
                  <a:schemeClr val="tx1"/>
                </a:solidFill>
              </a:rPr>
              <a:t> Taman</a:t>
            </a:r>
            <a:endParaRPr lang="id-ID" sz="1400" dirty="0" smtClean="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Rounded Rectangle 2"/>
          <p:cNvSpPr/>
          <p:nvPr/>
        </p:nvSpPr>
        <p:spPr>
          <a:xfrm>
            <a:off x="539552" y="1628323"/>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Pengadaan</a:t>
            </a:r>
            <a:r>
              <a:rPr lang="en-US" sz="1400" dirty="0" smtClean="0">
                <a:solidFill>
                  <a:schemeClr val="tx1"/>
                </a:solidFill>
              </a:rPr>
              <a:t> </a:t>
            </a:r>
            <a:r>
              <a:rPr lang="en-US" sz="1400" dirty="0" err="1" smtClean="0">
                <a:solidFill>
                  <a:schemeClr val="tx1"/>
                </a:solidFill>
              </a:rPr>
              <a:t>Pakai</a:t>
            </a:r>
            <a:r>
              <a:rPr lang="en-US" sz="1400" dirty="0" smtClean="0">
                <a:solidFill>
                  <a:schemeClr val="tx1"/>
                </a:solidFill>
              </a:rPr>
              <a:t> </a:t>
            </a:r>
            <a:r>
              <a:rPr lang="en-US" sz="1400" dirty="0" err="1" smtClean="0">
                <a:solidFill>
                  <a:schemeClr val="tx1"/>
                </a:solidFill>
              </a:rPr>
              <a:t>Khusus</a:t>
            </a:r>
            <a:r>
              <a:rPr lang="en-US" sz="1400" dirty="0" smtClean="0">
                <a:solidFill>
                  <a:schemeClr val="tx1"/>
                </a:solidFill>
              </a:rPr>
              <a:t> </a:t>
            </a:r>
            <a:r>
              <a:rPr lang="en-US" sz="1400" dirty="0" err="1" smtClean="0">
                <a:solidFill>
                  <a:schemeClr val="tx1"/>
                </a:solidFill>
              </a:rPr>
              <a:t>Hari-hari</a:t>
            </a:r>
            <a:r>
              <a:rPr lang="en-US" sz="1400" dirty="0" smtClean="0">
                <a:solidFill>
                  <a:schemeClr val="tx1"/>
                </a:solidFill>
              </a:rPr>
              <a:t> </a:t>
            </a:r>
            <a:r>
              <a:rPr lang="en-US" sz="1400" dirty="0" err="1" smtClean="0">
                <a:solidFill>
                  <a:schemeClr val="tx1"/>
                </a:solidFill>
              </a:rPr>
              <a:t>tertentu</a:t>
            </a:r>
            <a:endParaRPr lang="id-ID" sz="1400" dirty="0" smtClean="0">
              <a:solidFill>
                <a:schemeClr val="tx1"/>
              </a:solidFill>
            </a:endParaRPr>
          </a:p>
        </p:txBody>
      </p:sp>
      <p:sp>
        <p:nvSpPr>
          <p:cNvPr id="4" name="Rounded Rectangle 3"/>
          <p:cNvSpPr/>
          <p:nvPr/>
        </p:nvSpPr>
        <p:spPr>
          <a:xfrm>
            <a:off x="2267744" y="1628323"/>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Pendidikan</a:t>
            </a:r>
            <a:r>
              <a:rPr lang="en-US" sz="1400" dirty="0" smtClean="0">
                <a:solidFill>
                  <a:schemeClr val="tx1"/>
                </a:solidFill>
              </a:rPr>
              <a:t> </a:t>
            </a:r>
            <a:r>
              <a:rPr lang="en-US" sz="1400" dirty="0" err="1" smtClean="0">
                <a:solidFill>
                  <a:schemeClr val="tx1"/>
                </a:solidFill>
              </a:rPr>
              <a:t>Pelatihan</a:t>
            </a:r>
            <a:r>
              <a:rPr lang="en-US" sz="1400" dirty="0" smtClean="0">
                <a:solidFill>
                  <a:schemeClr val="tx1"/>
                </a:solidFill>
              </a:rPr>
              <a:t> </a:t>
            </a:r>
            <a:r>
              <a:rPr lang="en-US" sz="1400" dirty="0" err="1" smtClean="0">
                <a:solidFill>
                  <a:schemeClr val="tx1"/>
                </a:solidFill>
              </a:rPr>
              <a:t>dan</a:t>
            </a:r>
            <a:r>
              <a:rPr lang="en-US" sz="1400" dirty="0" smtClean="0">
                <a:solidFill>
                  <a:schemeClr val="tx1"/>
                </a:solidFill>
              </a:rPr>
              <a:t> </a:t>
            </a:r>
            <a:r>
              <a:rPr lang="en-US" sz="1400" dirty="0" err="1" smtClean="0">
                <a:solidFill>
                  <a:schemeClr val="tx1"/>
                </a:solidFill>
              </a:rPr>
              <a:t>Peningkatan</a:t>
            </a:r>
            <a:r>
              <a:rPr lang="en-US" sz="1400" dirty="0" smtClean="0">
                <a:solidFill>
                  <a:schemeClr val="tx1"/>
                </a:solidFill>
              </a:rPr>
              <a:t> </a:t>
            </a:r>
            <a:r>
              <a:rPr lang="en-US" sz="1400" dirty="0" err="1" smtClean="0">
                <a:solidFill>
                  <a:schemeClr val="tx1"/>
                </a:solidFill>
              </a:rPr>
              <a:t>Sumber</a:t>
            </a:r>
            <a:r>
              <a:rPr lang="en-US" sz="1400" dirty="0" smtClean="0">
                <a:solidFill>
                  <a:schemeClr val="tx1"/>
                </a:solidFill>
              </a:rPr>
              <a:t> </a:t>
            </a:r>
            <a:r>
              <a:rPr lang="en-US" sz="1400" dirty="0" err="1" smtClean="0">
                <a:solidFill>
                  <a:schemeClr val="tx1"/>
                </a:solidFill>
              </a:rPr>
              <a:t>Daya</a:t>
            </a:r>
            <a:r>
              <a:rPr lang="en-US" sz="1400" dirty="0" smtClean="0">
                <a:solidFill>
                  <a:schemeClr val="tx1"/>
                </a:solidFill>
              </a:rPr>
              <a:t> </a:t>
            </a:r>
            <a:r>
              <a:rPr lang="en-US" sz="1400" dirty="0" err="1" smtClean="0">
                <a:solidFill>
                  <a:schemeClr val="tx1"/>
                </a:solidFill>
              </a:rPr>
              <a:t>Manusia</a:t>
            </a:r>
            <a:endParaRPr lang="id-ID" sz="1400" dirty="0" smtClean="0">
              <a:solidFill>
                <a:schemeClr val="tx1"/>
              </a:solidFill>
            </a:endParaRPr>
          </a:p>
        </p:txBody>
      </p:sp>
      <p:sp>
        <p:nvSpPr>
          <p:cNvPr id="5" name="Rounded Rectangle 4"/>
          <p:cNvSpPr/>
          <p:nvPr/>
        </p:nvSpPr>
        <p:spPr>
          <a:xfrm>
            <a:off x="3932912" y="1617854"/>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Penyususnan</a:t>
            </a:r>
            <a:r>
              <a:rPr lang="en-US" sz="1400" dirty="0" smtClean="0">
                <a:solidFill>
                  <a:schemeClr val="tx1"/>
                </a:solidFill>
              </a:rPr>
              <a:t> </a:t>
            </a:r>
            <a:r>
              <a:rPr lang="en-US" sz="1400" dirty="0" err="1" smtClean="0">
                <a:solidFill>
                  <a:schemeClr val="tx1"/>
                </a:solidFill>
              </a:rPr>
              <a:t>Pelaporan</a:t>
            </a:r>
            <a:r>
              <a:rPr lang="en-US" sz="1400" dirty="0" smtClean="0">
                <a:solidFill>
                  <a:schemeClr val="tx1"/>
                </a:solidFill>
              </a:rPr>
              <a:t> </a:t>
            </a:r>
            <a:r>
              <a:rPr lang="en-US" sz="1400" dirty="0" err="1" smtClean="0">
                <a:solidFill>
                  <a:schemeClr val="tx1"/>
                </a:solidFill>
              </a:rPr>
              <a:t>Keungan</a:t>
            </a:r>
            <a:r>
              <a:rPr lang="en-US" sz="1400" dirty="0" smtClean="0">
                <a:solidFill>
                  <a:schemeClr val="tx1"/>
                </a:solidFill>
              </a:rPr>
              <a:t> </a:t>
            </a:r>
            <a:r>
              <a:rPr lang="en-US" sz="1400" dirty="0" err="1" smtClean="0">
                <a:solidFill>
                  <a:schemeClr val="tx1"/>
                </a:solidFill>
              </a:rPr>
              <a:t>Akhir</a:t>
            </a:r>
            <a:r>
              <a:rPr lang="en-US" sz="1400" dirty="0" smtClean="0">
                <a:solidFill>
                  <a:schemeClr val="tx1"/>
                </a:solidFill>
              </a:rPr>
              <a:t> </a:t>
            </a:r>
            <a:r>
              <a:rPr lang="en-US" sz="1400" dirty="0" err="1" smtClean="0">
                <a:solidFill>
                  <a:schemeClr val="tx1"/>
                </a:solidFill>
              </a:rPr>
              <a:t>Tahun</a:t>
            </a:r>
            <a:endParaRPr lang="id-ID" sz="1400" dirty="0" smtClean="0">
              <a:solidFill>
                <a:schemeClr val="tx1"/>
              </a:solidFill>
            </a:endParaRPr>
          </a:p>
        </p:txBody>
      </p:sp>
      <p:sp>
        <p:nvSpPr>
          <p:cNvPr id="6" name="Rounded Rectangle 5"/>
          <p:cNvSpPr/>
          <p:nvPr/>
        </p:nvSpPr>
        <p:spPr>
          <a:xfrm>
            <a:off x="5580112" y="1628323"/>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Penyususunan</a:t>
            </a:r>
            <a:r>
              <a:rPr lang="en-US" sz="1400" dirty="0" smtClean="0">
                <a:solidFill>
                  <a:schemeClr val="tx1"/>
                </a:solidFill>
              </a:rPr>
              <a:t> </a:t>
            </a:r>
            <a:r>
              <a:rPr lang="en-US" sz="1400" dirty="0" err="1" smtClean="0">
                <a:solidFill>
                  <a:schemeClr val="tx1"/>
                </a:solidFill>
              </a:rPr>
              <a:t>Renstra</a:t>
            </a:r>
            <a:r>
              <a:rPr lang="en-US" sz="1400" dirty="0" smtClean="0">
                <a:solidFill>
                  <a:schemeClr val="tx1"/>
                </a:solidFill>
              </a:rPr>
              <a:t> </a:t>
            </a:r>
            <a:r>
              <a:rPr lang="en-US" sz="1400" dirty="0" err="1" smtClean="0">
                <a:solidFill>
                  <a:schemeClr val="tx1"/>
                </a:solidFill>
              </a:rPr>
              <a:t>dan</a:t>
            </a:r>
            <a:r>
              <a:rPr lang="en-US" sz="1400" dirty="0" smtClean="0">
                <a:solidFill>
                  <a:schemeClr val="tx1"/>
                </a:solidFill>
              </a:rPr>
              <a:t> </a:t>
            </a:r>
            <a:r>
              <a:rPr lang="en-US" sz="1400" dirty="0" err="1" smtClean="0">
                <a:solidFill>
                  <a:schemeClr val="tx1"/>
                </a:solidFill>
              </a:rPr>
              <a:t>Renja</a:t>
            </a:r>
            <a:endParaRPr lang="id-ID" sz="1400" dirty="0" smtClean="0">
              <a:solidFill>
                <a:schemeClr val="tx1"/>
              </a:solidFill>
            </a:endParaRPr>
          </a:p>
        </p:txBody>
      </p:sp>
      <p:sp>
        <p:nvSpPr>
          <p:cNvPr id="7" name="Rounded Rectangle 6"/>
          <p:cNvSpPr/>
          <p:nvPr/>
        </p:nvSpPr>
        <p:spPr>
          <a:xfrm>
            <a:off x="7236296" y="1609564"/>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Penyususnan</a:t>
            </a:r>
            <a:r>
              <a:rPr lang="en-US" sz="1400" dirty="0" smtClean="0">
                <a:solidFill>
                  <a:schemeClr val="tx1"/>
                </a:solidFill>
              </a:rPr>
              <a:t> </a:t>
            </a:r>
            <a:r>
              <a:rPr lang="en-US" sz="1400" dirty="0" err="1" smtClean="0">
                <a:solidFill>
                  <a:schemeClr val="tx1"/>
                </a:solidFill>
              </a:rPr>
              <a:t>Dokumn-dokumen</a:t>
            </a:r>
            <a:r>
              <a:rPr lang="en-US" sz="1400" dirty="0" smtClean="0">
                <a:solidFill>
                  <a:schemeClr val="tx1"/>
                </a:solidFill>
              </a:rPr>
              <a:t> </a:t>
            </a:r>
            <a:r>
              <a:rPr lang="en-US" sz="1400" dirty="0" err="1" smtClean="0">
                <a:solidFill>
                  <a:schemeClr val="tx1"/>
                </a:solidFill>
              </a:rPr>
              <a:t>Anggaran</a:t>
            </a:r>
            <a:r>
              <a:rPr lang="id-ID" sz="1400" dirty="0" smtClean="0">
                <a:solidFill>
                  <a:schemeClr val="tx1"/>
                </a:solidFill>
              </a:rPr>
              <a:t>	</a:t>
            </a:r>
          </a:p>
        </p:txBody>
      </p:sp>
      <p:sp>
        <p:nvSpPr>
          <p:cNvPr id="8" name="Rounded Rectangle 7"/>
          <p:cNvSpPr/>
          <p:nvPr/>
        </p:nvSpPr>
        <p:spPr>
          <a:xfrm>
            <a:off x="539552" y="4077072"/>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Fasilitasi</a:t>
            </a:r>
            <a:r>
              <a:rPr lang="en-US" sz="1400" dirty="0" smtClean="0">
                <a:solidFill>
                  <a:schemeClr val="tx1"/>
                </a:solidFill>
              </a:rPr>
              <a:t> MTQ</a:t>
            </a:r>
            <a:endParaRPr lang="id-ID" sz="1400" dirty="0" smtClean="0">
              <a:solidFill>
                <a:schemeClr val="tx1"/>
              </a:solidFill>
            </a:endParaRPr>
          </a:p>
        </p:txBody>
      </p:sp>
      <p:sp>
        <p:nvSpPr>
          <p:cNvPr id="9" name="Rounded Rectangle 8"/>
          <p:cNvSpPr/>
          <p:nvPr/>
        </p:nvSpPr>
        <p:spPr>
          <a:xfrm>
            <a:off x="539552" y="285293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Penyususunan</a:t>
            </a:r>
            <a:r>
              <a:rPr lang="en-US" sz="1400" dirty="0" smtClean="0">
                <a:solidFill>
                  <a:schemeClr val="tx1"/>
                </a:solidFill>
              </a:rPr>
              <a:t> LKJIP</a:t>
            </a:r>
            <a:endParaRPr lang="id-ID" sz="1400" dirty="0" smtClean="0">
              <a:solidFill>
                <a:schemeClr val="tx1"/>
              </a:solidFill>
            </a:endParaRPr>
          </a:p>
        </p:txBody>
      </p:sp>
      <p:sp>
        <p:nvSpPr>
          <p:cNvPr id="10" name="Rounded Rectangle 9"/>
          <p:cNvSpPr/>
          <p:nvPr/>
        </p:nvSpPr>
        <p:spPr>
          <a:xfrm>
            <a:off x="2267744" y="285293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Fasilitasi</a:t>
            </a:r>
            <a:r>
              <a:rPr lang="en-US" sz="1400" dirty="0" smtClean="0">
                <a:solidFill>
                  <a:schemeClr val="tx1"/>
                </a:solidFill>
              </a:rPr>
              <a:t> PATEN</a:t>
            </a:r>
            <a:endParaRPr lang="id-ID" sz="1400" dirty="0" smtClean="0">
              <a:solidFill>
                <a:schemeClr val="tx1"/>
              </a:solidFill>
            </a:endParaRPr>
          </a:p>
        </p:txBody>
      </p:sp>
      <p:sp>
        <p:nvSpPr>
          <p:cNvPr id="11" name="Rounded Rectangle 10"/>
          <p:cNvSpPr/>
          <p:nvPr/>
        </p:nvSpPr>
        <p:spPr>
          <a:xfrm>
            <a:off x="3932912" y="285293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Pelaksanaan</a:t>
            </a:r>
            <a:r>
              <a:rPr lang="en-US" sz="1400" dirty="0" smtClean="0">
                <a:solidFill>
                  <a:schemeClr val="tx1"/>
                </a:solidFill>
              </a:rPr>
              <a:t> </a:t>
            </a:r>
            <a:r>
              <a:rPr lang="en-US" sz="1400" dirty="0" err="1" smtClean="0">
                <a:solidFill>
                  <a:schemeClr val="tx1"/>
                </a:solidFill>
              </a:rPr>
              <a:t>Hari</a:t>
            </a:r>
            <a:r>
              <a:rPr lang="en-US" sz="1400" dirty="0" smtClean="0">
                <a:solidFill>
                  <a:schemeClr val="tx1"/>
                </a:solidFill>
              </a:rPr>
              <a:t> </a:t>
            </a:r>
            <a:r>
              <a:rPr lang="en-US" sz="1400" dirty="0" err="1" smtClean="0">
                <a:solidFill>
                  <a:schemeClr val="tx1"/>
                </a:solidFill>
              </a:rPr>
              <a:t>Besar</a:t>
            </a:r>
            <a:r>
              <a:rPr lang="en-US" sz="1400" dirty="0" smtClean="0">
                <a:solidFill>
                  <a:schemeClr val="tx1"/>
                </a:solidFill>
              </a:rPr>
              <a:t> </a:t>
            </a:r>
            <a:r>
              <a:rPr lang="en-US" sz="1400" dirty="0" err="1" smtClean="0">
                <a:solidFill>
                  <a:schemeClr val="tx1"/>
                </a:solidFill>
              </a:rPr>
              <a:t>Kenengaraan</a:t>
            </a:r>
            <a:endParaRPr lang="id-ID" sz="1400" dirty="0" smtClean="0">
              <a:solidFill>
                <a:schemeClr val="tx1"/>
              </a:solidFill>
            </a:endParaRPr>
          </a:p>
        </p:txBody>
      </p:sp>
      <p:sp>
        <p:nvSpPr>
          <p:cNvPr id="12" name="Rounded Rectangle 11"/>
          <p:cNvSpPr/>
          <p:nvPr/>
        </p:nvSpPr>
        <p:spPr>
          <a:xfrm>
            <a:off x="5580112" y="285293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Pembinaan</a:t>
            </a:r>
            <a:r>
              <a:rPr lang="en-US" sz="1400" dirty="0" smtClean="0">
                <a:solidFill>
                  <a:schemeClr val="tx1"/>
                </a:solidFill>
              </a:rPr>
              <a:t> </a:t>
            </a:r>
            <a:r>
              <a:rPr lang="en-US" sz="1400" dirty="0" err="1" smtClean="0">
                <a:solidFill>
                  <a:schemeClr val="tx1"/>
                </a:solidFill>
              </a:rPr>
              <a:t>dan</a:t>
            </a:r>
            <a:r>
              <a:rPr lang="en-US" sz="1400" dirty="0" smtClean="0">
                <a:solidFill>
                  <a:schemeClr val="tx1"/>
                </a:solidFill>
              </a:rPr>
              <a:t> </a:t>
            </a:r>
            <a:r>
              <a:rPr lang="en-US" sz="1400" dirty="0" err="1" smtClean="0">
                <a:solidFill>
                  <a:schemeClr val="tx1"/>
                </a:solidFill>
              </a:rPr>
              <a:t>Pengawasan</a:t>
            </a:r>
            <a:r>
              <a:rPr lang="en-US" sz="1400" dirty="0" smtClean="0">
                <a:solidFill>
                  <a:schemeClr val="tx1"/>
                </a:solidFill>
              </a:rPr>
              <a:t> </a:t>
            </a:r>
            <a:r>
              <a:rPr lang="en-US" sz="1400" dirty="0" err="1" smtClean="0">
                <a:solidFill>
                  <a:schemeClr val="tx1"/>
                </a:solidFill>
              </a:rPr>
              <a:t>Penyelenggaran</a:t>
            </a:r>
            <a:r>
              <a:rPr lang="en-US" sz="1400" dirty="0" smtClean="0">
                <a:solidFill>
                  <a:schemeClr val="tx1"/>
                </a:solidFill>
              </a:rPr>
              <a:t> </a:t>
            </a:r>
            <a:r>
              <a:rPr lang="en-US" sz="1400" dirty="0" err="1" smtClean="0">
                <a:solidFill>
                  <a:schemeClr val="tx1"/>
                </a:solidFill>
              </a:rPr>
              <a:t>Pemerintahan</a:t>
            </a:r>
            <a:r>
              <a:rPr lang="en-US" sz="1400" dirty="0" smtClean="0">
                <a:solidFill>
                  <a:schemeClr val="tx1"/>
                </a:solidFill>
              </a:rPr>
              <a:t> </a:t>
            </a:r>
            <a:r>
              <a:rPr lang="en-US" sz="1400" dirty="0" err="1" smtClean="0">
                <a:solidFill>
                  <a:schemeClr val="tx1"/>
                </a:solidFill>
              </a:rPr>
              <a:t>Desa</a:t>
            </a:r>
            <a:endParaRPr lang="id-ID" sz="1400" dirty="0" smtClean="0">
              <a:solidFill>
                <a:schemeClr val="tx1"/>
              </a:solidFill>
            </a:endParaRPr>
          </a:p>
        </p:txBody>
      </p:sp>
      <p:sp>
        <p:nvSpPr>
          <p:cNvPr id="13" name="Rounded Rectangle 12"/>
          <p:cNvSpPr/>
          <p:nvPr/>
        </p:nvSpPr>
        <p:spPr>
          <a:xfrm>
            <a:off x="7236296" y="285293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rPr>
              <a:t>Penyelenggaran</a:t>
            </a:r>
            <a:r>
              <a:rPr lang="en-US" sz="1200" dirty="0" smtClean="0">
                <a:solidFill>
                  <a:schemeClr val="tx1"/>
                </a:solidFill>
              </a:rPr>
              <a:t> </a:t>
            </a:r>
            <a:r>
              <a:rPr lang="en-US" sz="1200" dirty="0" err="1" smtClean="0">
                <a:solidFill>
                  <a:schemeClr val="tx1"/>
                </a:solidFill>
              </a:rPr>
              <a:t>Musrenbang</a:t>
            </a:r>
            <a:r>
              <a:rPr lang="en-US" sz="1200" dirty="0" smtClean="0">
                <a:solidFill>
                  <a:schemeClr val="tx1"/>
                </a:solidFill>
              </a:rPr>
              <a:t> </a:t>
            </a:r>
            <a:r>
              <a:rPr lang="en-US" sz="1200" dirty="0" err="1" smtClean="0">
                <a:solidFill>
                  <a:schemeClr val="tx1"/>
                </a:solidFill>
              </a:rPr>
              <a:t>Kecamatan</a:t>
            </a:r>
            <a:endParaRPr lang="id-ID" sz="1200" dirty="0" smtClean="0">
              <a:solidFill>
                <a:schemeClr val="tx1"/>
              </a:solidFill>
            </a:endParaRPr>
          </a:p>
        </p:txBody>
      </p:sp>
      <p:sp>
        <p:nvSpPr>
          <p:cNvPr id="14" name="Rounded Rectangle 13"/>
          <p:cNvSpPr/>
          <p:nvPr/>
        </p:nvSpPr>
        <p:spPr>
          <a:xfrm>
            <a:off x="2267744" y="4077072"/>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Pelayanan</a:t>
            </a:r>
            <a:r>
              <a:rPr lang="en-US" sz="1400" dirty="0" smtClean="0">
                <a:solidFill>
                  <a:schemeClr val="tx1"/>
                </a:solidFill>
              </a:rPr>
              <a:t> </a:t>
            </a:r>
            <a:r>
              <a:rPr lang="en-US" sz="1400" dirty="0" err="1" smtClean="0">
                <a:solidFill>
                  <a:schemeClr val="tx1"/>
                </a:solidFill>
              </a:rPr>
              <a:t>Ibadah</a:t>
            </a:r>
            <a:r>
              <a:rPr lang="en-US" sz="1400" dirty="0" smtClean="0">
                <a:solidFill>
                  <a:schemeClr val="tx1"/>
                </a:solidFill>
              </a:rPr>
              <a:t> Haji</a:t>
            </a:r>
            <a:endParaRPr lang="id-ID" sz="1400" dirty="0" smtClean="0">
              <a:solidFill>
                <a:schemeClr val="tx1"/>
              </a:solidFill>
            </a:endParaRPr>
          </a:p>
        </p:txBody>
      </p:sp>
      <p:sp>
        <p:nvSpPr>
          <p:cNvPr id="15" name="Rounded Rectangle 14"/>
          <p:cNvSpPr/>
          <p:nvPr/>
        </p:nvSpPr>
        <p:spPr>
          <a:xfrm>
            <a:off x="3932912" y="4077072"/>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Fasilitas</a:t>
            </a:r>
            <a:r>
              <a:rPr lang="en-US" sz="1400" dirty="0" smtClean="0">
                <a:solidFill>
                  <a:schemeClr val="tx1"/>
                </a:solidFill>
              </a:rPr>
              <a:t> </a:t>
            </a:r>
            <a:r>
              <a:rPr lang="en-US" sz="1400" dirty="0" err="1" smtClean="0">
                <a:solidFill>
                  <a:schemeClr val="tx1"/>
                </a:solidFill>
              </a:rPr>
              <a:t>Pembinaan</a:t>
            </a:r>
            <a:r>
              <a:rPr lang="en-US" sz="1400" dirty="0" smtClean="0">
                <a:solidFill>
                  <a:schemeClr val="tx1"/>
                </a:solidFill>
              </a:rPr>
              <a:t> </a:t>
            </a:r>
            <a:r>
              <a:rPr lang="en-US" sz="1400" dirty="0" err="1" smtClean="0">
                <a:solidFill>
                  <a:schemeClr val="tx1"/>
                </a:solidFill>
              </a:rPr>
              <a:t>Kesejahteraan</a:t>
            </a:r>
            <a:r>
              <a:rPr lang="en-US" sz="1400" dirty="0" smtClean="0">
                <a:solidFill>
                  <a:schemeClr val="tx1"/>
                </a:solidFill>
              </a:rPr>
              <a:t> </a:t>
            </a:r>
            <a:r>
              <a:rPr lang="en-US" sz="1400" dirty="0" err="1" smtClean="0">
                <a:solidFill>
                  <a:schemeClr val="tx1"/>
                </a:solidFill>
              </a:rPr>
              <a:t>Keluarga</a:t>
            </a:r>
            <a:endParaRPr lang="id-ID" sz="1400" dirty="0" smtClean="0">
              <a:solidFill>
                <a:schemeClr val="tx1"/>
              </a:solidFill>
            </a:endParaRPr>
          </a:p>
        </p:txBody>
      </p:sp>
      <p:sp>
        <p:nvSpPr>
          <p:cNvPr id="16" name="Rounded Rectangle 15"/>
          <p:cNvSpPr/>
          <p:nvPr/>
        </p:nvSpPr>
        <p:spPr>
          <a:xfrm>
            <a:off x="5580112" y="4077072"/>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Perlindungan</a:t>
            </a:r>
            <a:r>
              <a:rPr lang="en-US" sz="1400" dirty="0" smtClean="0">
                <a:solidFill>
                  <a:schemeClr val="tx1"/>
                </a:solidFill>
              </a:rPr>
              <a:t> </a:t>
            </a:r>
            <a:r>
              <a:rPr lang="en-US" sz="1400" dirty="0" err="1" smtClean="0">
                <a:solidFill>
                  <a:schemeClr val="tx1"/>
                </a:solidFill>
              </a:rPr>
              <a:t>Anak</a:t>
            </a:r>
            <a:endParaRPr lang="id-ID" sz="1400" dirty="0" smtClean="0">
              <a:solidFill>
                <a:schemeClr val="tx1"/>
              </a:solidFill>
            </a:endParaRPr>
          </a:p>
        </p:txBody>
      </p:sp>
      <p:sp>
        <p:nvSpPr>
          <p:cNvPr id="17" name="Rounded Rectangle 16"/>
          <p:cNvSpPr/>
          <p:nvPr/>
        </p:nvSpPr>
        <p:spPr>
          <a:xfrm>
            <a:off x="7236296" y="4077072"/>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Pembinaan</a:t>
            </a:r>
            <a:r>
              <a:rPr lang="en-US" sz="1400" dirty="0" smtClean="0">
                <a:solidFill>
                  <a:schemeClr val="tx1"/>
                </a:solidFill>
              </a:rPr>
              <a:t> </a:t>
            </a:r>
            <a:r>
              <a:rPr lang="en-US" sz="1400" dirty="0" err="1" smtClean="0">
                <a:solidFill>
                  <a:schemeClr val="tx1"/>
                </a:solidFill>
              </a:rPr>
              <a:t>Hansip</a:t>
            </a:r>
            <a:r>
              <a:rPr lang="en-US" sz="1400" dirty="0" smtClean="0">
                <a:solidFill>
                  <a:schemeClr val="tx1"/>
                </a:solidFill>
              </a:rPr>
              <a:t> </a:t>
            </a:r>
            <a:r>
              <a:rPr lang="en-US" sz="1400" dirty="0" err="1" smtClean="0">
                <a:solidFill>
                  <a:schemeClr val="tx1"/>
                </a:solidFill>
              </a:rPr>
              <a:t>dan</a:t>
            </a:r>
            <a:r>
              <a:rPr lang="en-US" sz="1400" dirty="0" smtClean="0">
                <a:solidFill>
                  <a:schemeClr val="tx1"/>
                </a:solidFill>
              </a:rPr>
              <a:t> </a:t>
            </a:r>
            <a:r>
              <a:rPr lang="en-US" sz="1400" dirty="0" err="1" smtClean="0">
                <a:solidFill>
                  <a:schemeClr val="tx1"/>
                </a:solidFill>
              </a:rPr>
              <a:t>Linmas</a:t>
            </a:r>
            <a:endParaRPr lang="id-ID" sz="1400" dirty="0" smtClean="0">
              <a:solidFill>
                <a:schemeClr val="tx1"/>
              </a:solidFill>
            </a:endParaRPr>
          </a:p>
        </p:txBody>
      </p:sp>
      <p:sp>
        <p:nvSpPr>
          <p:cNvPr id="18" name="Rounded Rectangle 17"/>
          <p:cNvSpPr/>
          <p:nvPr/>
        </p:nvSpPr>
        <p:spPr>
          <a:xfrm>
            <a:off x="555892" y="5303265"/>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Validasi</a:t>
            </a:r>
            <a:r>
              <a:rPr lang="en-US" sz="1400" dirty="0" smtClean="0">
                <a:solidFill>
                  <a:schemeClr val="tx1"/>
                </a:solidFill>
              </a:rPr>
              <a:t> </a:t>
            </a:r>
            <a:r>
              <a:rPr lang="en-US" sz="1400" dirty="0" err="1" smtClean="0">
                <a:solidFill>
                  <a:schemeClr val="tx1"/>
                </a:solidFill>
              </a:rPr>
              <a:t>Desa</a:t>
            </a:r>
            <a:r>
              <a:rPr lang="en-US" sz="1400" dirty="0" smtClean="0">
                <a:solidFill>
                  <a:schemeClr val="tx1"/>
                </a:solidFill>
              </a:rPr>
              <a:t> </a:t>
            </a:r>
            <a:r>
              <a:rPr lang="en-US" sz="1400" dirty="0" err="1" smtClean="0">
                <a:solidFill>
                  <a:schemeClr val="tx1"/>
                </a:solidFill>
              </a:rPr>
              <a:t>Miskin</a:t>
            </a:r>
            <a:r>
              <a:rPr lang="en-US" sz="1400" dirty="0" smtClean="0">
                <a:solidFill>
                  <a:schemeClr val="tx1"/>
                </a:solidFill>
              </a:rPr>
              <a:t> Tingkat </a:t>
            </a:r>
            <a:r>
              <a:rPr lang="en-US" sz="1400" dirty="0" err="1" smtClean="0">
                <a:solidFill>
                  <a:schemeClr val="tx1"/>
                </a:solidFill>
              </a:rPr>
              <a:t>Kecamatan</a:t>
            </a:r>
            <a:endParaRPr lang="id-ID" sz="1400" dirty="0">
              <a:solidFill>
                <a:schemeClr val="tx1"/>
              </a:solidFill>
            </a:endParaRPr>
          </a:p>
        </p:txBody>
      </p:sp>
      <p:sp>
        <p:nvSpPr>
          <p:cNvPr id="19" name="Rounded Rectangle 18"/>
          <p:cNvSpPr/>
          <p:nvPr/>
        </p:nvSpPr>
        <p:spPr>
          <a:xfrm>
            <a:off x="2265262" y="5301208"/>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tx1"/>
                </a:solidFill>
              </a:rPr>
              <a:t>Fasilitasi </a:t>
            </a:r>
            <a:r>
              <a:rPr lang="en-US" sz="1400" dirty="0" err="1" smtClean="0">
                <a:solidFill>
                  <a:schemeClr val="tx1"/>
                </a:solidFill>
              </a:rPr>
              <a:t>Pokjalnal</a:t>
            </a:r>
            <a:r>
              <a:rPr lang="en-US" sz="1400" dirty="0" smtClean="0">
                <a:solidFill>
                  <a:schemeClr val="tx1"/>
                </a:solidFill>
              </a:rPr>
              <a:t> </a:t>
            </a:r>
            <a:r>
              <a:rPr lang="en-US" sz="1400" dirty="0" err="1" smtClean="0">
                <a:solidFill>
                  <a:schemeClr val="tx1"/>
                </a:solidFill>
              </a:rPr>
              <a:t>Kecamatan</a:t>
            </a:r>
            <a:endParaRPr lang="id-ID" sz="1400" dirty="0">
              <a:solidFill>
                <a:schemeClr val="tx1"/>
              </a:solidFill>
            </a:endParaRPr>
          </a:p>
        </p:txBody>
      </p:sp>
      <p:sp>
        <p:nvSpPr>
          <p:cNvPr id="20" name="Rounded Rectangle 19"/>
          <p:cNvSpPr/>
          <p:nvPr/>
        </p:nvSpPr>
        <p:spPr>
          <a:xfrm>
            <a:off x="3932912" y="5301208"/>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Pemberdayaan</a:t>
            </a:r>
            <a:r>
              <a:rPr lang="en-US" sz="1400" dirty="0" smtClean="0">
                <a:solidFill>
                  <a:schemeClr val="tx1"/>
                </a:solidFill>
              </a:rPr>
              <a:t> </a:t>
            </a:r>
            <a:r>
              <a:rPr lang="en-US" sz="1400" dirty="0" err="1" smtClean="0">
                <a:solidFill>
                  <a:schemeClr val="tx1"/>
                </a:solidFill>
              </a:rPr>
              <a:t>Organisasi</a:t>
            </a:r>
            <a:r>
              <a:rPr lang="en-US" sz="1400" dirty="0" smtClean="0">
                <a:solidFill>
                  <a:schemeClr val="tx1"/>
                </a:solidFill>
              </a:rPr>
              <a:t> </a:t>
            </a:r>
            <a:r>
              <a:rPr lang="en-US" sz="1400" dirty="0" err="1" smtClean="0">
                <a:solidFill>
                  <a:schemeClr val="tx1"/>
                </a:solidFill>
              </a:rPr>
              <a:t>Kepemudaan</a:t>
            </a:r>
            <a:r>
              <a:rPr lang="en-US" sz="1400" dirty="0" smtClean="0">
                <a:solidFill>
                  <a:schemeClr val="tx1"/>
                </a:solidFill>
              </a:rPr>
              <a:t> di Tingkat </a:t>
            </a:r>
            <a:r>
              <a:rPr lang="en-US" sz="1400" dirty="0" err="1" smtClean="0">
                <a:solidFill>
                  <a:schemeClr val="tx1"/>
                </a:solidFill>
              </a:rPr>
              <a:t>Kecamatan</a:t>
            </a:r>
            <a:endParaRPr lang="id-ID" sz="1400" dirty="0" smtClean="0">
              <a:solidFill>
                <a:schemeClr val="tx1"/>
              </a:solidFill>
            </a:endParaRPr>
          </a:p>
        </p:txBody>
      </p:sp>
      <p:sp>
        <p:nvSpPr>
          <p:cNvPr id="21" name="Rounded Rectangle 20"/>
          <p:cNvSpPr/>
          <p:nvPr/>
        </p:nvSpPr>
        <p:spPr>
          <a:xfrm>
            <a:off x="5617296" y="5301208"/>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Fasilitasi</a:t>
            </a:r>
            <a:r>
              <a:rPr lang="en-US" sz="1400" dirty="0" smtClean="0">
                <a:solidFill>
                  <a:schemeClr val="tx1"/>
                </a:solidFill>
              </a:rPr>
              <a:t> </a:t>
            </a:r>
            <a:r>
              <a:rPr lang="en-US" sz="1400" dirty="0" err="1" smtClean="0">
                <a:solidFill>
                  <a:schemeClr val="tx1"/>
                </a:solidFill>
              </a:rPr>
              <a:t>Kegiatan</a:t>
            </a:r>
            <a:r>
              <a:rPr lang="en-US" sz="1400" dirty="0" smtClean="0">
                <a:solidFill>
                  <a:schemeClr val="tx1"/>
                </a:solidFill>
              </a:rPr>
              <a:t> </a:t>
            </a:r>
            <a:r>
              <a:rPr lang="en-US" sz="1400" dirty="0" err="1" smtClean="0">
                <a:solidFill>
                  <a:schemeClr val="tx1"/>
                </a:solidFill>
              </a:rPr>
              <a:t>Olahraga</a:t>
            </a:r>
            <a:endParaRPr lang="id-ID" sz="1400" dirty="0" smtClean="0">
              <a:solidFill>
                <a:schemeClr val="tx1"/>
              </a:solidFill>
            </a:endParaRPr>
          </a:p>
        </p:txBody>
      </p:sp>
      <p:sp>
        <p:nvSpPr>
          <p:cNvPr id="22" name="Rounded Rectangle 21"/>
          <p:cNvSpPr/>
          <p:nvPr/>
        </p:nvSpPr>
        <p:spPr>
          <a:xfrm>
            <a:off x="7243392" y="5301208"/>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Pengutan</a:t>
            </a:r>
            <a:r>
              <a:rPr lang="en-US" sz="1400" dirty="0" smtClean="0">
                <a:solidFill>
                  <a:schemeClr val="tx1"/>
                </a:solidFill>
              </a:rPr>
              <a:t> </a:t>
            </a:r>
            <a:r>
              <a:rPr lang="en-US" sz="1400" dirty="0" err="1" smtClean="0">
                <a:solidFill>
                  <a:schemeClr val="tx1"/>
                </a:solidFill>
              </a:rPr>
              <a:t>Pusat</a:t>
            </a:r>
            <a:r>
              <a:rPr lang="en-US" sz="1400" dirty="0" smtClean="0">
                <a:solidFill>
                  <a:schemeClr val="tx1"/>
                </a:solidFill>
              </a:rPr>
              <a:t> </a:t>
            </a:r>
            <a:r>
              <a:rPr lang="en-US" sz="1400" dirty="0" err="1" smtClean="0">
                <a:solidFill>
                  <a:schemeClr val="tx1"/>
                </a:solidFill>
              </a:rPr>
              <a:t>Kegiatan</a:t>
            </a:r>
            <a:r>
              <a:rPr lang="en-US" sz="1400" dirty="0" smtClean="0">
                <a:solidFill>
                  <a:schemeClr val="tx1"/>
                </a:solidFill>
              </a:rPr>
              <a:t> </a:t>
            </a:r>
            <a:r>
              <a:rPr lang="en-US" sz="1400" dirty="0" err="1" smtClean="0">
                <a:solidFill>
                  <a:schemeClr val="tx1"/>
                </a:solidFill>
              </a:rPr>
              <a:t>Belajar</a:t>
            </a:r>
            <a:r>
              <a:rPr lang="en-US" sz="1400" dirty="0" smtClean="0">
                <a:solidFill>
                  <a:schemeClr val="tx1"/>
                </a:solidFill>
              </a:rPr>
              <a:t> </a:t>
            </a:r>
            <a:r>
              <a:rPr lang="en-US" sz="1400" dirty="0" err="1" smtClean="0">
                <a:solidFill>
                  <a:schemeClr val="tx1"/>
                </a:solidFill>
              </a:rPr>
              <a:t>Masyarakat</a:t>
            </a:r>
            <a:r>
              <a:rPr lang="en-US" sz="1400" dirty="0" smtClean="0">
                <a:solidFill>
                  <a:schemeClr val="tx1"/>
                </a:solidFill>
              </a:rPr>
              <a:t>/ PKMB di </a:t>
            </a:r>
            <a:r>
              <a:rPr lang="en-US" sz="1400" dirty="0" err="1" smtClean="0">
                <a:solidFill>
                  <a:schemeClr val="tx1"/>
                </a:solidFill>
              </a:rPr>
              <a:t>Kec</a:t>
            </a:r>
            <a:endParaRPr lang="id-ID" sz="1400" dirty="0" smtClean="0">
              <a:solidFill>
                <a:schemeClr val="tx1"/>
              </a:solidFill>
            </a:endParaRPr>
          </a:p>
        </p:txBody>
      </p:sp>
    </p:spTree>
    <p:extLst>
      <p:ext uri="{BB962C8B-B14F-4D97-AF65-F5344CB8AC3E}">
        <p14:creationId xmlns:p14="http://schemas.microsoft.com/office/powerpoint/2010/main" val="22767768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Rounded Rectangle 2"/>
          <p:cNvSpPr/>
          <p:nvPr/>
        </p:nvSpPr>
        <p:spPr>
          <a:xfrm>
            <a:off x="539552" y="1628323"/>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Penunjang</a:t>
            </a:r>
            <a:r>
              <a:rPr lang="en-US" sz="1400" dirty="0" smtClean="0">
                <a:solidFill>
                  <a:schemeClr val="tx1"/>
                </a:solidFill>
              </a:rPr>
              <a:t> DESK </a:t>
            </a:r>
            <a:r>
              <a:rPr lang="en-US" sz="1400" dirty="0" err="1" smtClean="0">
                <a:solidFill>
                  <a:schemeClr val="tx1"/>
                </a:solidFill>
              </a:rPr>
              <a:t>Pilkades</a:t>
            </a:r>
            <a:endParaRPr lang="id-ID" sz="1400" dirty="0" smtClean="0">
              <a:solidFill>
                <a:schemeClr val="tx1"/>
              </a:solidFill>
            </a:endParaRPr>
          </a:p>
        </p:txBody>
      </p:sp>
      <p:sp>
        <p:nvSpPr>
          <p:cNvPr id="4" name="Rounded Rectangle 3"/>
          <p:cNvSpPr/>
          <p:nvPr/>
        </p:nvSpPr>
        <p:spPr>
          <a:xfrm>
            <a:off x="2267744" y="1628323"/>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Sosilaisasi</a:t>
            </a:r>
            <a:r>
              <a:rPr lang="en-US" sz="1400" dirty="0" smtClean="0">
                <a:solidFill>
                  <a:schemeClr val="tx1"/>
                </a:solidFill>
              </a:rPr>
              <a:t> </a:t>
            </a:r>
            <a:r>
              <a:rPr lang="en-US" sz="1400" dirty="0" err="1" smtClean="0">
                <a:solidFill>
                  <a:schemeClr val="tx1"/>
                </a:solidFill>
              </a:rPr>
              <a:t>dan</a:t>
            </a:r>
            <a:r>
              <a:rPr lang="en-US" sz="1400" dirty="0" smtClean="0">
                <a:solidFill>
                  <a:schemeClr val="tx1"/>
                </a:solidFill>
              </a:rPr>
              <a:t> </a:t>
            </a:r>
            <a:r>
              <a:rPr lang="en-US" sz="1400" dirty="0" err="1" smtClean="0">
                <a:solidFill>
                  <a:schemeClr val="tx1"/>
                </a:solidFill>
              </a:rPr>
              <a:t>Bimbingan</a:t>
            </a:r>
            <a:r>
              <a:rPr lang="en-US" sz="1400" dirty="0" smtClean="0">
                <a:solidFill>
                  <a:schemeClr val="tx1"/>
                </a:solidFill>
              </a:rPr>
              <a:t> </a:t>
            </a:r>
            <a:r>
              <a:rPr lang="en-US" sz="1400" dirty="0" err="1" smtClean="0">
                <a:solidFill>
                  <a:schemeClr val="tx1"/>
                </a:solidFill>
              </a:rPr>
              <a:t>Administrasi</a:t>
            </a:r>
            <a:r>
              <a:rPr lang="en-US" sz="1400" dirty="0" smtClean="0">
                <a:solidFill>
                  <a:schemeClr val="tx1"/>
                </a:solidFill>
              </a:rPr>
              <a:t> </a:t>
            </a:r>
            <a:r>
              <a:rPr lang="en-US" sz="1400" dirty="0" err="1" smtClean="0">
                <a:solidFill>
                  <a:schemeClr val="tx1"/>
                </a:solidFill>
              </a:rPr>
              <a:t>Desa</a:t>
            </a:r>
            <a:endParaRPr lang="id-ID" sz="1400" dirty="0" smtClean="0">
              <a:solidFill>
                <a:schemeClr val="tx1"/>
              </a:solidFill>
            </a:endParaRPr>
          </a:p>
        </p:txBody>
      </p:sp>
      <p:sp>
        <p:nvSpPr>
          <p:cNvPr id="5" name="Rounded Rectangle 4"/>
          <p:cNvSpPr/>
          <p:nvPr/>
        </p:nvSpPr>
        <p:spPr>
          <a:xfrm>
            <a:off x="3932912" y="1617854"/>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Verifikasi</a:t>
            </a:r>
            <a:r>
              <a:rPr lang="en-US" sz="1400" dirty="0" smtClean="0">
                <a:solidFill>
                  <a:schemeClr val="tx1"/>
                </a:solidFill>
              </a:rPr>
              <a:t> </a:t>
            </a:r>
            <a:r>
              <a:rPr lang="en-US" sz="1400" dirty="0" err="1" smtClean="0">
                <a:solidFill>
                  <a:schemeClr val="tx1"/>
                </a:solidFill>
              </a:rPr>
              <a:t>Anggaran</a:t>
            </a:r>
            <a:r>
              <a:rPr lang="en-US" sz="1400" dirty="0" smtClean="0">
                <a:solidFill>
                  <a:schemeClr val="tx1"/>
                </a:solidFill>
              </a:rPr>
              <a:t> </a:t>
            </a:r>
            <a:r>
              <a:rPr lang="en-US" sz="1400" dirty="0" err="1" smtClean="0">
                <a:solidFill>
                  <a:schemeClr val="tx1"/>
                </a:solidFill>
              </a:rPr>
              <a:t>Pendapatan</a:t>
            </a:r>
            <a:r>
              <a:rPr lang="en-US" sz="1400" dirty="0" smtClean="0">
                <a:solidFill>
                  <a:schemeClr val="tx1"/>
                </a:solidFill>
              </a:rPr>
              <a:t> </a:t>
            </a:r>
            <a:r>
              <a:rPr lang="en-US" sz="1400" dirty="0" err="1" smtClean="0">
                <a:solidFill>
                  <a:schemeClr val="tx1"/>
                </a:solidFill>
              </a:rPr>
              <a:t>dan</a:t>
            </a:r>
            <a:r>
              <a:rPr lang="en-US" sz="1400" dirty="0" smtClean="0">
                <a:solidFill>
                  <a:schemeClr val="tx1"/>
                </a:solidFill>
              </a:rPr>
              <a:t> </a:t>
            </a:r>
            <a:r>
              <a:rPr lang="en-US" sz="1400" dirty="0" err="1" smtClean="0">
                <a:solidFill>
                  <a:schemeClr val="tx1"/>
                </a:solidFill>
              </a:rPr>
              <a:t>Belanja</a:t>
            </a:r>
            <a:r>
              <a:rPr lang="en-US" sz="1400" dirty="0" smtClean="0">
                <a:solidFill>
                  <a:schemeClr val="tx1"/>
                </a:solidFill>
              </a:rPr>
              <a:t> </a:t>
            </a:r>
            <a:r>
              <a:rPr lang="en-US" sz="1400" dirty="0" err="1" smtClean="0">
                <a:solidFill>
                  <a:schemeClr val="tx1"/>
                </a:solidFill>
              </a:rPr>
              <a:t>Desa</a:t>
            </a:r>
            <a:endParaRPr lang="id-ID" sz="1400" dirty="0" smtClean="0">
              <a:solidFill>
                <a:schemeClr val="tx1"/>
              </a:solidFill>
            </a:endParaRPr>
          </a:p>
        </p:txBody>
      </p:sp>
      <p:sp>
        <p:nvSpPr>
          <p:cNvPr id="6" name="Rounded Rectangle 5"/>
          <p:cNvSpPr/>
          <p:nvPr/>
        </p:nvSpPr>
        <p:spPr>
          <a:xfrm>
            <a:off x="5580112" y="1628323"/>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Fasilitasi</a:t>
            </a:r>
            <a:r>
              <a:rPr lang="en-US" sz="1400" dirty="0" smtClean="0">
                <a:solidFill>
                  <a:schemeClr val="tx1"/>
                </a:solidFill>
              </a:rPr>
              <a:t> </a:t>
            </a:r>
            <a:r>
              <a:rPr lang="en-US" sz="1400" dirty="0" err="1" smtClean="0">
                <a:solidFill>
                  <a:schemeClr val="tx1"/>
                </a:solidFill>
              </a:rPr>
              <a:t>Penyusunan</a:t>
            </a:r>
            <a:r>
              <a:rPr lang="en-US" sz="1400" dirty="0" smtClean="0">
                <a:solidFill>
                  <a:schemeClr val="tx1"/>
                </a:solidFill>
              </a:rPr>
              <a:t> </a:t>
            </a:r>
            <a:r>
              <a:rPr lang="en-US" sz="1400" dirty="0" err="1" smtClean="0">
                <a:solidFill>
                  <a:schemeClr val="tx1"/>
                </a:solidFill>
              </a:rPr>
              <a:t>Peraturan</a:t>
            </a:r>
            <a:r>
              <a:rPr lang="en-US" sz="1400" dirty="0" smtClean="0">
                <a:solidFill>
                  <a:schemeClr val="tx1"/>
                </a:solidFill>
              </a:rPr>
              <a:t> </a:t>
            </a:r>
            <a:r>
              <a:rPr lang="en-US" sz="1400" dirty="0" err="1" smtClean="0">
                <a:solidFill>
                  <a:schemeClr val="tx1"/>
                </a:solidFill>
              </a:rPr>
              <a:t>Desa</a:t>
            </a:r>
            <a:endParaRPr lang="id-ID" sz="1400" dirty="0" smtClean="0">
              <a:solidFill>
                <a:schemeClr val="tx1"/>
              </a:solidFill>
            </a:endParaRPr>
          </a:p>
        </p:txBody>
      </p:sp>
      <p:sp>
        <p:nvSpPr>
          <p:cNvPr id="7" name="Rounded Rectangle 6"/>
          <p:cNvSpPr/>
          <p:nvPr/>
        </p:nvSpPr>
        <p:spPr>
          <a:xfrm>
            <a:off x="7236296" y="1609564"/>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Fasilitasi</a:t>
            </a:r>
            <a:r>
              <a:rPr lang="en-US" sz="1400" dirty="0" smtClean="0">
                <a:solidFill>
                  <a:schemeClr val="tx1"/>
                </a:solidFill>
              </a:rPr>
              <a:t> </a:t>
            </a:r>
            <a:r>
              <a:rPr lang="en-US" sz="1400" dirty="0" err="1" smtClean="0">
                <a:solidFill>
                  <a:schemeClr val="tx1"/>
                </a:solidFill>
              </a:rPr>
              <a:t>Pengelolaan</a:t>
            </a:r>
            <a:r>
              <a:rPr lang="en-US" sz="1400" dirty="0" smtClean="0">
                <a:solidFill>
                  <a:schemeClr val="tx1"/>
                </a:solidFill>
              </a:rPr>
              <a:t> </a:t>
            </a:r>
            <a:r>
              <a:rPr lang="en-US" sz="1400" dirty="0" err="1" smtClean="0">
                <a:solidFill>
                  <a:schemeClr val="tx1"/>
                </a:solidFill>
              </a:rPr>
              <a:t>Keuangan</a:t>
            </a:r>
            <a:r>
              <a:rPr lang="en-US" sz="1400" dirty="0" smtClean="0">
                <a:solidFill>
                  <a:schemeClr val="tx1"/>
                </a:solidFill>
              </a:rPr>
              <a:t> </a:t>
            </a:r>
            <a:r>
              <a:rPr lang="en-US" sz="1400" dirty="0" err="1" smtClean="0">
                <a:solidFill>
                  <a:schemeClr val="tx1"/>
                </a:solidFill>
              </a:rPr>
              <a:t>Desa</a:t>
            </a:r>
            <a:r>
              <a:rPr lang="id-ID" sz="1400" dirty="0" smtClean="0">
                <a:solidFill>
                  <a:schemeClr val="tx1"/>
                </a:solidFill>
              </a:rPr>
              <a:t>	</a:t>
            </a:r>
          </a:p>
        </p:txBody>
      </p:sp>
      <p:sp>
        <p:nvSpPr>
          <p:cNvPr id="9" name="Rounded Rectangle 8"/>
          <p:cNvSpPr/>
          <p:nvPr/>
        </p:nvSpPr>
        <p:spPr>
          <a:xfrm>
            <a:off x="539552" y="285293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Fasilitasi</a:t>
            </a:r>
            <a:r>
              <a:rPr lang="en-US" sz="1400" dirty="0" smtClean="0">
                <a:solidFill>
                  <a:schemeClr val="tx1"/>
                </a:solidFill>
              </a:rPr>
              <a:t> </a:t>
            </a:r>
            <a:r>
              <a:rPr lang="en-US" sz="1400" dirty="0" err="1" smtClean="0">
                <a:solidFill>
                  <a:schemeClr val="tx1"/>
                </a:solidFill>
              </a:rPr>
              <a:t>Kegiatan</a:t>
            </a:r>
            <a:r>
              <a:rPr lang="en-US" sz="1400" dirty="0" smtClean="0">
                <a:solidFill>
                  <a:schemeClr val="tx1"/>
                </a:solidFill>
              </a:rPr>
              <a:t>  </a:t>
            </a:r>
            <a:r>
              <a:rPr lang="en-US" sz="1400" dirty="0" err="1" smtClean="0">
                <a:solidFill>
                  <a:schemeClr val="tx1"/>
                </a:solidFill>
              </a:rPr>
              <a:t>Bulan</a:t>
            </a:r>
            <a:r>
              <a:rPr lang="en-US" sz="1400" dirty="0" smtClean="0">
                <a:solidFill>
                  <a:schemeClr val="tx1"/>
                </a:solidFill>
              </a:rPr>
              <a:t> </a:t>
            </a:r>
            <a:r>
              <a:rPr lang="en-US" sz="1400" dirty="0" err="1" smtClean="0">
                <a:solidFill>
                  <a:schemeClr val="tx1"/>
                </a:solidFill>
              </a:rPr>
              <a:t>Ramadhan</a:t>
            </a:r>
            <a:endParaRPr lang="id-ID" sz="1400" dirty="0" smtClean="0">
              <a:solidFill>
                <a:schemeClr val="tx1"/>
              </a:solidFill>
            </a:endParaRPr>
          </a:p>
        </p:txBody>
      </p:sp>
      <p:sp>
        <p:nvSpPr>
          <p:cNvPr id="10" name="Rounded Rectangle 9"/>
          <p:cNvSpPr/>
          <p:nvPr/>
        </p:nvSpPr>
        <p:spPr>
          <a:xfrm>
            <a:off x="2267744" y="2852936"/>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Fasilitasi</a:t>
            </a:r>
            <a:r>
              <a:rPr lang="en-US" sz="1400" dirty="0" smtClean="0">
                <a:solidFill>
                  <a:schemeClr val="tx1"/>
                </a:solidFill>
              </a:rPr>
              <a:t> </a:t>
            </a:r>
            <a:r>
              <a:rPr lang="en-US" sz="1400" dirty="0" err="1" smtClean="0">
                <a:solidFill>
                  <a:schemeClr val="tx1"/>
                </a:solidFill>
              </a:rPr>
              <a:t>Peringatan</a:t>
            </a:r>
            <a:r>
              <a:rPr lang="en-US" sz="1400" dirty="0" smtClean="0">
                <a:solidFill>
                  <a:schemeClr val="tx1"/>
                </a:solidFill>
              </a:rPr>
              <a:t> </a:t>
            </a:r>
            <a:r>
              <a:rPr lang="en-US" sz="1400" dirty="0" err="1" smtClean="0">
                <a:solidFill>
                  <a:schemeClr val="tx1"/>
                </a:solidFill>
              </a:rPr>
              <a:t>Hari</a:t>
            </a:r>
            <a:r>
              <a:rPr lang="en-US" sz="1400" dirty="0" smtClean="0">
                <a:solidFill>
                  <a:schemeClr val="tx1"/>
                </a:solidFill>
              </a:rPr>
              <a:t> </a:t>
            </a:r>
            <a:r>
              <a:rPr lang="en-US" sz="1400" dirty="0" err="1" smtClean="0">
                <a:solidFill>
                  <a:schemeClr val="tx1"/>
                </a:solidFill>
              </a:rPr>
              <a:t>Besar</a:t>
            </a:r>
            <a:r>
              <a:rPr lang="en-US" sz="1400" dirty="0" smtClean="0">
                <a:solidFill>
                  <a:schemeClr val="tx1"/>
                </a:solidFill>
              </a:rPr>
              <a:t> </a:t>
            </a:r>
            <a:r>
              <a:rPr lang="en-US" sz="1400" dirty="0" err="1" smtClean="0">
                <a:solidFill>
                  <a:schemeClr val="tx1"/>
                </a:solidFill>
              </a:rPr>
              <a:t>Kewanitaan</a:t>
            </a:r>
            <a:endParaRPr lang="id-ID" sz="1400" dirty="0" smtClean="0">
              <a:solidFill>
                <a:schemeClr val="tx1"/>
              </a:solidFill>
            </a:endParaRPr>
          </a:p>
        </p:txBody>
      </p:sp>
      <p:sp>
        <p:nvSpPr>
          <p:cNvPr id="11" name="Rounded Rectangle 10"/>
          <p:cNvSpPr/>
          <p:nvPr/>
        </p:nvSpPr>
        <p:spPr>
          <a:xfrm>
            <a:off x="3995936" y="2862464"/>
            <a:ext cx="158417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smtClean="0">
                <a:solidFill>
                  <a:schemeClr val="tx1"/>
                </a:solidFill>
              </a:rPr>
              <a:t>Fasilitasi</a:t>
            </a:r>
            <a:r>
              <a:rPr lang="en-US" sz="1400" dirty="0" smtClean="0">
                <a:solidFill>
                  <a:schemeClr val="tx1"/>
                </a:solidFill>
              </a:rPr>
              <a:t> Program </a:t>
            </a:r>
            <a:r>
              <a:rPr lang="en-US" sz="1400" dirty="0" err="1" smtClean="0">
                <a:solidFill>
                  <a:schemeClr val="tx1"/>
                </a:solidFill>
              </a:rPr>
              <a:t>Keluarga</a:t>
            </a:r>
            <a:r>
              <a:rPr lang="en-US" sz="1400" dirty="0" smtClean="0">
                <a:solidFill>
                  <a:schemeClr val="tx1"/>
                </a:solidFill>
              </a:rPr>
              <a:t> </a:t>
            </a:r>
            <a:r>
              <a:rPr lang="en-US" sz="1400" dirty="0" err="1" smtClean="0">
                <a:solidFill>
                  <a:schemeClr val="tx1"/>
                </a:solidFill>
              </a:rPr>
              <a:t>Harapan</a:t>
            </a:r>
            <a:r>
              <a:rPr lang="en-US" sz="1400" dirty="0" smtClean="0">
                <a:solidFill>
                  <a:schemeClr val="tx1"/>
                </a:solidFill>
              </a:rPr>
              <a:t> (PKH) </a:t>
            </a:r>
            <a:r>
              <a:rPr lang="en-US" sz="1400" dirty="0" err="1" smtClean="0">
                <a:solidFill>
                  <a:schemeClr val="tx1"/>
                </a:solidFill>
              </a:rPr>
              <a:t>Kecamatan</a:t>
            </a:r>
            <a:endParaRPr lang="id-ID" sz="1400" dirty="0" smtClean="0">
              <a:solidFill>
                <a:schemeClr val="tx1"/>
              </a:solidFill>
            </a:endParaRPr>
          </a:p>
        </p:txBody>
      </p:sp>
    </p:spTree>
    <p:extLst>
      <p:ext uri="{BB962C8B-B14F-4D97-AF65-F5344CB8AC3E}">
        <p14:creationId xmlns:p14="http://schemas.microsoft.com/office/powerpoint/2010/main" val="27757340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7384"/>
            <a:ext cx="8153400" cy="864096"/>
          </a:xfrm>
        </p:spPr>
        <p:txBody>
          <a:bodyPr>
            <a:noAutofit/>
          </a:bodyPr>
          <a:lstStyle/>
          <a:p>
            <a:r>
              <a:rPr lang="id-ID" sz="3200" b="1" dirty="0" smtClean="0">
                <a:solidFill>
                  <a:schemeClr val="tx1"/>
                </a:solidFill>
              </a:rPr>
              <a:t>P</a:t>
            </a:r>
            <a:r>
              <a:rPr lang="en-US" sz="3200" b="1" dirty="0" smtClean="0">
                <a:solidFill>
                  <a:schemeClr val="tx1"/>
                </a:solidFill>
              </a:rPr>
              <a:t>ENCAPAIAN </a:t>
            </a:r>
            <a:r>
              <a:rPr lang="id-ID" sz="3200" b="1" dirty="0" smtClean="0">
                <a:solidFill>
                  <a:schemeClr val="tx1"/>
                </a:solidFill>
              </a:rPr>
              <a:t>K</a:t>
            </a:r>
            <a:r>
              <a:rPr lang="en-US" sz="3200" b="1" dirty="0" smtClean="0">
                <a:solidFill>
                  <a:schemeClr val="tx1"/>
                </a:solidFill>
              </a:rPr>
              <a:t>INERJA</a:t>
            </a:r>
            <a:r>
              <a:rPr lang="id-ID" sz="3200" b="1" dirty="0" smtClean="0">
                <a:solidFill>
                  <a:schemeClr val="tx1"/>
                </a:solidFill>
              </a:rPr>
              <a:t> SEKRETARIS </a:t>
            </a:r>
            <a:r>
              <a:rPr lang="en-US" sz="3200" b="1" dirty="0" smtClean="0">
                <a:solidFill>
                  <a:schemeClr val="tx1"/>
                </a:solidFill>
              </a:rPr>
              <a:t>CAMAT</a:t>
            </a:r>
            <a:r>
              <a:rPr lang="id-ID" sz="3200" b="1" dirty="0" smtClean="0">
                <a:solidFill>
                  <a:schemeClr val="tx1"/>
                </a:solidFill>
              </a:rPr>
              <a:t> </a:t>
            </a:r>
            <a:r>
              <a:rPr lang="en-US" sz="3200" b="1" dirty="0" smtClean="0">
                <a:solidFill>
                  <a:schemeClr val="tx1"/>
                </a:solidFill>
              </a:rPr>
              <a:t>SALE</a:t>
            </a:r>
            <a:endParaRPr lang="id-ID" sz="3200"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319148243"/>
              </p:ext>
            </p:extLst>
          </p:nvPr>
        </p:nvGraphicFramePr>
        <p:xfrm>
          <a:off x="251520" y="908720"/>
          <a:ext cx="8604448" cy="5440508"/>
        </p:xfrm>
        <a:graphic>
          <a:graphicData uri="http://schemas.openxmlformats.org/drawingml/2006/table">
            <a:tbl>
              <a:tblPr firstRow="1" bandRow="1">
                <a:tableStyleId>{5C22544A-7EE6-4342-B048-85BDC9FD1C3A}</a:tableStyleId>
              </a:tblPr>
              <a:tblGrid>
                <a:gridCol w="1960624"/>
                <a:gridCol w="5744232"/>
                <a:gridCol w="899592"/>
              </a:tblGrid>
              <a:tr h="522144">
                <a:tc>
                  <a:txBody>
                    <a:bodyPr/>
                    <a:lstStyle/>
                    <a:p>
                      <a:pPr algn="ctr"/>
                      <a:r>
                        <a:rPr lang="id-ID" sz="1600" dirty="0" smtClean="0"/>
                        <a:t>SASARAN STRATEGIS</a:t>
                      </a:r>
                      <a:endParaRPr lang="id-ID" sz="1600" dirty="0"/>
                    </a:p>
                  </a:txBody>
                  <a:tcPr/>
                </a:tc>
                <a:tc>
                  <a:txBody>
                    <a:bodyPr/>
                    <a:lstStyle/>
                    <a:p>
                      <a:pPr algn="ctr"/>
                      <a:r>
                        <a:rPr lang="id-ID" sz="1600" dirty="0" smtClean="0"/>
                        <a:t>INDIKATOR KINERJA</a:t>
                      </a:r>
                      <a:endParaRPr lang="id-ID" sz="1600" dirty="0"/>
                    </a:p>
                  </a:txBody>
                  <a:tcPr anchor="ctr"/>
                </a:tc>
                <a:tc>
                  <a:txBody>
                    <a:bodyPr/>
                    <a:lstStyle/>
                    <a:p>
                      <a:pPr algn="ctr"/>
                      <a:r>
                        <a:rPr lang="id-ID" sz="1600" dirty="0" smtClean="0"/>
                        <a:t>TARGET (%)</a:t>
                      </a:r>
                      <a:endParaRPr lang="id-ID" sz="1600" dirty="0"/>
                    </a:p>
                  </a:txBody>
                  <a:tcPr/>
                </a:tc>
              </a:tr>
              <a:tr h="337858">
                <a:tc rowSpan="3">
                  <a:txBody>
                    <a:bodyPr/>
                    <a:lstStyle/>
                    <a:p>
                      <a:r>
                        <a:rPr lang="id-ID" sz="1600" dirty="0" smtClean="0"/>
                        <a:t>Meningkatnya tata kelola pemerintahan</a:t>
                      </a:r>
                      <a:endParaRPr lang="id-ID" sz="1600" dirty="0"/>
                    </a:p>
                  </a:txBody>
                  <a:tcPr/>
                </a:tc>
                <a:tc>
                  <a:txBody>
                    <a:bodyPr/>
                    <a:lstStyle/>
                    <a:p>
                      <a:r>
                        <a:rPr lang="id-ID" sz="1600" dirty="0" smtClean="0"/>
                        <a:t>Nilai akuntabilitas Kinerja Instansi</a:t>
                      </a:r>
                      <a:endParaRPr lang="id-ID" sz="1600" dirty="0"/>
                    </a:p>
                  </a:txBody>
                  <a:tcPr/>
                </a:tc>
                <a:tc>
                  <a:txBody>
                    <a:bodyPr/>
                    <a:lstStyle/>
                    <a:p>
                      <a:pPr algn="ctr"/>
                      <a:r>
                        <a:rPr lang="en-US" sz="1600" dirty="0" smtClean="0"/>
                        <a:t>83,2</a:t>
                      </a:r>
                      <a:r>
                        <a:rPr lang="id-ID" sz="1600" dirty="0" smtClean="0"/>
                        <a:t>%</a:t>
                      </a:r>
                      <a:endParaRPr lang="id-ID" sz="1600" dirty="0"/>
                    </a:p>
                  </a:txBody>
                  <a:tcPr/>
                </a:tc>
              </a:tr>
              <a:tr h="583573">
                <a:tc vMerge="1">
                  <a:txBody>
                    <a:bodyPr/>
                    <a:lstStyle/>
                    <a:p>
                      <a:endParaRPr lang="id-ID" dirty="0"/>
                    </a:p>
                  </a:txBody>
                  <a:tcPr/>
                </a:tc>
                <a:tc>
                  <a:txBody>
                    <a:bodyPr/>
                    <a:lstStyle/>
                    <a:p>
                      <a:r>
                        <a:rPr lang="id-ID" sz="1600" dirty="0" smtClean="0"/>
                        <a:t>Presentase BMD/Aset dalam kondisi baik</a:t>
                      </a:r>
                      <a:endParaRPr lang="id-ID" sz="1600" dirty="0"/>
                    </a:p>
                  </a:txBody>
                  <a:tcPr/>
                </a:tc>
                <a:tc>
                  <a:txBody>
                    <a:bodyPr/>
                    <a:lstStyle/>
                    <a:p>
                      <a:pPr algn="ctr"/>
                      <a:r>
                        <a:rPr lang="id-ID" sz="1600" dirty="0" smtClean="0"/>
                        <a:t>9</a:t>
                      </a:r>
                      <a:r>
                        <a:rPr lang="en-US" sz="1600" dirty="0" smtClean="0"/>
                        <a:t>5</a:t>
                      </a:r>
                      <a:r>
                        <a:rPr lang="id-ID" sz="1600" dirty="0" smtClean="0"/>
                        <a:t>%</a:t>
                      </a:r>
                      <a:endParaRPr lang="id-ID" sz="1600" dirty="0"/>
                    </a:p>
                  </a:txBody>
                  <a:tcPr/>
                </a:tc>
              </a:tr>
              <a:tr h="337858">
                <a:tc vMerge="1">
                  <a:txBody>
                    <a:bodyPr/>
                    <a:lstStyle/>
                    <a:p>
                      <a:endParaRPr lang="id-ID" sz="1600" dirty="0"/>
                    </a:p>
                  </a:txBody>
                  <a:tcPr/>
                </a:tc>
                <a:tc>
                  <a:txBody>
                    <a:bodyPr/>
                    <a:lstStyle/>
                    <a:p>
                      <a:endParaRPr lang="id-ID" sz="1600" dirty="0"/>
                    </a:p>
                  </a:txBody>
                  <a:tcPr/>
                </a:tc>
                <a:tc>
                  <a:txBody>
                    <a:bodyPr/>
                    <a:lstStyle/>
                    <a:p>
                      <a:pPr algn="ctr"/>
                      <a:endParaRPr lang="id-ID" sz="1600" dirty="0"/>
                    </a:p>
                  </a:txBody>
                  <a:tcPr/>
                </a:tc>
              </a:tr>
              <a:tr h="551521">
                <a:tc>
                  <a:txBody>
                    <a:bodyPr/>
                    <a:lstStyle/>
                    <a:p>
                      <a:pPr algn="ctr"/>
                      <a:r>
                        <a:rPr lang="id-ID" sz="1600" dirty="0" smtClean="0"/>
                        <a:t>Program</a:t>
                      </a:r>
                      <a:endParaRPr lang="id-ID" sz="1600" dirty="0"/>
                    </a:p>
                  </a:txBody>
                  <a:tcPr/>
                </a:tc>
                <a:tc>
                  <a:txBody>
                    <a:bodyPr/>
                    <a:lstStyle/>
                    <a:p>
                      <a:pPr algn="ctr"/>
                      <a:r>
                        <a:rPr lang="id-ID" sz="1600" dirty="0" smtClean="0"/>
                        <a:t>Anggaran</a:t>
                      </a:r>
                      <a:endParaRPr lang="id-ID" sz="1600" dirty="0"/>
                    </a:p>
                  </a:txBody>
                  <a:tcPr/>
                </a:tc>
                <a:tc>
                  <a:txBody>
                    <a:bodyPr/>
                    <a:lstStyle/>
                    <a:p>
                      <a:pPr algn="ctr"/>
                      <a:r>
                        <a:rPr lang="id-ID" sz="1600" dirty="0" smtClean="0"/>
                        <a:t>Ket</a:t>
                      </a:r>
                      <a:endParaRPr lang="id-ID" sz="1600" dirty="0"/>
                    </a:p>
                  </a:txBody>
                  <a:tcPr/>
                </a:tc>
              </a:tr>
              <a:tr h="551521">
                <a:tc rowSpan="2">
                  <a:txBody>
                    <a:bodyPr/>
                    <a:lstStyle/>
                    <a:p>
                      <a:r>
                        <a:rPr lang="id-ID" sz="1600" dirty="0" smtClean="0"/>
                        <a:t>Program Administrasi Perkantoran</a:t>
                      </a:r>
                      <a:endParaRPr lang="id-ID" sz="1600" dirty="0"/>
                    </a:p>
                  </a:txBody>
                  <a:tcPr/>
                </a:tc>
                <a:tc>
                  <a:txBody>
                    <a:bodyPr/>
                    <a:lstStyle/>
                    <a:p>
                      <a:pPr algn="r"/>
                      <a:r>
                        <a:rPr lang="en-US" sz="1600" dirty="0" smtClean="0"/>
                        <a:t>256.210.000</a:t>
                      </a:r>
                    </a:p>
                    <a:p>
                      <a:pPr algn="r"/>
                      <a:endParaRPr lang="id-ID" sz="1600" dirty="0"/>
                    </a:p>
                  </a:txBody>
                  <a:tcPr/>
                </a:tc>
                <a:tc>
                  <a:txBody>
                    <a:bodyPr/>
                    <a:lstStyle/>
                    <a:p>
                      <a:pPr algn="ctr"/>
                      <a:r>
                        <a:rPr lang="id-ID" sz="1600" dirty="0" smtClean="0"/>
                        <a:t>APBD</a:t>
                      </a:r>
                      <a:endParaRPr lang="id-ID" sz="1600" dirty="0"/>
                    </a:p>
                  </a:txBody>
                  <a:tcPr/>
                </a:tc>
              </a:tr>
              <a:tr h="337858">
                <a:tc vMerge="1">
                  <a:txBody>
                    <a:bodyPr/>
                    <a:lstStyle/>
                    <a:p>
                      <a:endParaRPr lang="id-ID" sz="1600" dirty="0"/>
                    </a:p>
                  </a:txBody>
                  <a:tcPr/>
                </a:tc>
                <a:tc>
                  <a:txBody>
                    <a:bodyPr/>
                    <a:lstStyle/>
                    <a:p>
                      <a:endParaRPr lang="id-ID" sz="1600" dirty="0"/>
                    </a:p>
                  </a:txBody>
                  <a:tcPr/>
                </a:tc>
                <a:tc>
                  <a:txBody>
                    <a:bodyPr/>
                    <a:lstStyle/>
                    <a:p>
                      <a:pPr algn="ctr"/>
                      <a:endParaRPr lang="id-ID" sz="1600" dirty="0"/>
                    </a:p>
                  </a:txBody>
                  <a:tcPr/>
                </a:tc>
              </a:tr>
              <a:tr h="337858">
                <a:tc>
                  <a:txBody>
                    <a:bodyPr/>
                    <a:lstStyle/>
                    <a:p>
                      <a:r>
                        <a:rPr lang="id-ID" sz="1600" dirty="0" smtClean="0"/>
                        <a:t>Program Peningkatan Sarana</a:t>
                      </a:r>
                      <a:r>
                        <a:rPr lang="id-ID" sz="1600" baseline="0" dirty="0" smtClean="0"/>
                        <a:t> Prasarana Aparatur</a:t>
                      </a:r>
                      <a:endParaRPr lang="id-ID" sz="1600" dirty="0"/>
                    </a:p>
                  </a:txBody>
                  <a:tcPr/>
                </a:tc>
                <a:tc>
                  <a:txBody>
                    <a:bodyPr/>
                    <a:lstStyle/>
                    <a:p>
                      <a:pPr algn="r"/>
                      <a:r>
                        <a:rPr lang="en-US" sz="1600" dirty="0" smtClean="0"/>
                        <a:t>103.174.000</a:t>
                      </a:r>
                      <a:endParaRPr lang="id-ID" sz="1600" dirty="0"/>
                    </a:p>
                  </a:txBody>
                  <a:tcPr/>
                </a:tc>
                <a:tc>
                  <a:txBody>
                    <a:bodyPr/>
                    <a:lstStyle/>
                    <a:p>
                      <a:pPr algn="ctr"/>
                      <a:r>
                        <a:rPr lang="id-ID" sz="1600" dirty="0" smtClean="0"/>
                        <a:t>APBD</a:t>
                      </a:r>
                      <a:endParaRPr lang="id-ID" sz="1600" dirty="0"/>
                    </a:p>
                  </a:txBody>
                  <a:tcPr/>
                </a:tc>
              </a:tr>
              <a:tr h="337858">
                <a:tc>
                  <a:txBody>
                    <a:bodyPr/>
                    <a:lstStyle/>
                    <a:p>
                      <a:r>
                        <a:rPr lang="id-ID" sz="1600" dirty="0" smtClean="0"/>
                        <a:t>Program Peningkatan Pengembangan sistem</a:t>
                      </a:r>
                      <a:r>
                        <a:rPr lang="id-ID" sz="1600" baseline="0" dirty="0" smtClean="0"/>
                        <a:t> pelaporan Capaian Kinerja dan Keuangan</a:t>
                      </a:r>
                      <a:endParaRPr lang="id-ID" sz="1600" dirty="0"/>
                    </a:p>
                  </a:txBody>
                  <a:tcPr/>
                </a:tc>
                <a:tc>
                  <a:txBody>
                    <a:bodyPr/>
                    <a:lstStyle/>
                    <a:p>
                      <a:pPr algn="r"/>
                      <a:r>
                        <a:rPr lang="id-ID" sz="1600" dirty="0" smtClean="0"/>
                        <a:t>2</a:t>
                      </a:r>
                      <a:r>
                        <a:rPr lang="en-US" sz="1600" dirty="0" smtClean="0"/>
                        <a:t>7</a:t>
                      </a:r>
                      <a:r>
                        <a:rPr lang="id-ID" sz="1600" dirty="0" smtClean="0"/>
                        <a:t>.</a:t>
                      </a:r>
                      <a:r>
                        <a:rPr lang="en-US" sz="1600" dirty="0" smtClean="0"/>
                        <a:t>1</a:t>
                      </a:r>
                      <a:r>
                        <a:rPr lang="id-ID" sz="1600" dirty="0" smtClean="0"/>
                        <a:t>00.000</a:t>
                      </a:r>
                      <a:endParaRPr lang="id-ID" sz="1600" dirty="0"/>
                    </a:p>
                  </a:txBody>
                  <a:tcPr/>
                </a:tc>
                <a:tc>
                  <a:txBody>
                    <a:bodyPr/>
                    <a:lstStyle/>
                    <a:p>
                      <a:pPr algn="ctr"/>
                      <a:r>
                        <a:rPr lang="id-ID" sz="1600" dirty="0" smtClean="0"/>
                        <a:t>APBD</a:t>
                      </a:r>
                      <a:endParaRPr lang="id-ID" sz="1600"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7384"/>
            <a:ext cx="8153400" cy="864096"/>
          </a:xfrm>
        </p:spPr>
        <p:txBody>
          <a:bodyPr>
            <a:noAutofit/>
          </a:bodyPr>
          <a:lstStyle/>
          <a:p>
            <a:r>
              <a:rPr lang="id-ID" sz="3200" b="1" dirty="0" smtClean="0">
                <a:solidFill>
                  <a:schemeClr val="tx1"/>
                </a:solidFill>
              </a:rPr>
              <a:t>P</a:t>
            </a:r>
            <a:r>
              <a:rPr lang="en-US" sz="3200" b="1" dirty="0" smtClean="0">
                <a:solidFill>
                  <a:schemeClr val="tx1"/>
                </a:solidFill>
              </a:rPr>
              <a:t>ENCAPAIAN </a:t>
            </a:r>
            <a:r>
              <a:rPr lang="id-ID" sz="3200" b="1" dirty="0" smtClean="0">
                <a:solidFill>
                  <a:schemeClr val="tx1"/>
                </a:solidFill>
              </a:rPr>
              <a:t>K</a:t>
            </a:r>
            <a:r>
              <a:rPr lang="en-US" sz="3200" b="1" dirty="0" smtClean="0">
                <a:solidFill>
                  <a:schemeClr val="tx1"/>
                </a:solidFill>
              </a:rPr>
              <a:t>INERJA</a:t>
            </a:r>
            <a:r>
              <a:rPr lang="id-ID" sz="3200" b="1" dirty="0" smtClean="0">
                <a:solidFill>
                  <a:schemeClr val="tx1"/>
                </a:solidFill>
              </a:rPr>
              <a:t> SEKRETARIS </a:t>
            </a:r>
            <a:r>
              <a:rPr lang="en-US" sz="3200" b="1" dirty="0" smtClean="0">
                <a:solidFill>
                  <a:schemeClr val="tx1"/>
                </a:solidFill>
              </a:rPr>
              <a:t>CAMAT</a:t>
            </a:r>
            <a:r>
              <a:rPr lang="id-ID" sz="3200" b="1" dirty="0" smtClean="0">
                <a:solidFill>
                  <a:schemeClr val="tx1"/>
                </a:solidFill>
              </a:rPr>
              <a:t> </a:t>
            </a:r>
            <a:r>
              <a:rPr lang="en-US" sz="3200" b="1" dirty="0" smtClean="0">
                <a:solidFill>
                  <a:schemeClr val="tx1"/>
                </a:solidFill>
              </a:rPr>
              <a:t>SALE</a:t>
            </a:r>
            <a:endParaRPr lang="id-ID" sz="3200"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296948050"/>
              </p:ext>
            </p:extLst>
          </p:nvPr>
        </p:nvGraphicFramePr>
        <p:xfrm>
          <a:off x="251520" y="908720"/>
          <a:ext cx="8604448" cy="2626739"/>
        </p:xfrm>
        <a:graphic>
          <a:graphicData uri="http://schemas.openxmlformats.org/drawingml/2006/table">
            <a:tbl>
              <a:tblPr firstRow="1" bandRow="1">
                <a:tableStyleId>{5C22544A-7EE6-4342-B048-85BDC9FD1C3A}</a:tableStyleId>
              </a:tblPr>
              <a:tblGrid>
                <a:gridCol w="1960624"/>
                <a:gridCol w="5744232"/>
                <a:gridCol w="899592"/>
              </a:tblGrid>
              <a:tr h="522144">
                <a:tc>
                  <a:txBody>
                    <a:bodyPr/>
                    <a:lstStyle/>
                    <a:p>
                      <a:pPr algn="ctr"/>
                      <a:r>
                        <a:rPr lang="id-ID" sz="1600" dirty="0" smtClean="0"/>
                        <a:t>SASARAN STRATEGIS</a:t>
                      </a:r>
                      <a:endParaRPr lang="id-ID" sz="1600" dirty="0"/>
                    </a:p>
                  </a:txBody>
                  <a:tcPr/>
                </a:tc>
                <a:tc>
                  <a:txBody>
                    <a:bodyPr/>
                    <a:lstStyle/>
                    <a:p>
                      <a:pPr algn="ctr"/>
                      <a:r>
                        <a:rPr lang="id-ID" sz="1600" dirty="0" smtClean="0"/>
                        <a:t>INDIKATOR KINERJA</a:t>
                      </a:r>
                      <a:endParaRPr lang="id-ID" sz="1600" dirty="0"/>
                    </a:p>
                  </a:txBody>
                  <a:tcPr anchor="ctr"/>
                </a:tc>
                <a:tc>
                  <a:txBody>
                    <a:bodyPr/>
                    <a:lstStyle/>
                    <a:p>
                      <a:pPr algn="ctr"/>
                      <a:r>
                        <a:rPr lang="id-ID" sz="1600" dirty="0" smtClean="0"/>
                        <a:t>TARGET (%)</a:t>
                      </a:r>
                      <a:endParaRPr lang="id-ID" sz="1600" dirty="0"/>
                    </a:p>
                  </a:txBody>
                  <a:tcPr/>
                </a:tc>
              </a:tr>
              <a:tr h="551521">
                <a:tc>
                  <a:txBody>
                    <a:bodyPr/>
                    <a:lstStyle/>
                    <a:p>
                      <a:pPr algn="ctr"/>
                      <a:r>
                        <a:rPr lang="id-ID" sz="1600" dirty="0" smtClean="0"/>
                        <a:t>Program</a:t>
                      </a:r>
                      <a:endParaRPr lang="id-ID" sz="1600" dirty="0"/>
                    </a:p>
                  </a:txBody>
                  <a:tcPr/>
                </a:tc>
                <a:tc>
                  <a:txBody>
                    <a:bodyPr/>
                    <a:lstStyle/>
                    <a:p>
                      <a:pPr algn="ctr"/>
                      <a:r>
                        <a:rPr lang="id-ID" sz="1600" dirty="0" smtClean="0"/>
                        <a:t>Anggaran</a:t>
                      </a:r>
                      <a:endParaRPr lang="id-ID" sz="1600" dirty="0"/>
                    </a:p>
                  </a:txBody>
                  <a:tcPr/>
                </a:tc>
                <a:tc>
                  <a:txBody>
                    <a:bodyPr/>
                    <a:lstStyle/>
                    <a:p>
                      <a:pPr algn="ctr"/>
                      <a:r>
                        <a:rPr lang="id-ID" sz="1600" dirty="0" smtClean="0"/>
                        <a:t>Ket</a:t>
                      </a:r>
                      <a:endParaRPr lang="id-ID" sz="1600" dirty="0"/>
                    </a:p>
                  </a:txBody>
                  <a:tcPr/>
                </a:tc>
              </a:tr>
              <a:tr h="337858">
                <a:tc>
                  <a:txBody>
                    <a:bodyPr/>
                    <a:lstStyle/>
                    <a:p>
                      <a:r>
                        <a:rPr lang="en-US" sz="1600" dirty="0" smtClean="0"/>
                        <a:t>Program </a:t>
                      </a:r>
                      <a:r>
                        <a:rPr lang="en-US" sz="1600" dirty="0" err="1" smtClean="0"/>
                        <a:t>Peningkatan</a:t>
                      </a:r>
                      <a:r>
                        <a:rPr lang="en-US" sz="1600" dirty="0" smtClean="0"/>
                        <a:t> </a:t>
                      </a:r>
                      <a:r>
                        <a:rPr lang="en-US" sz="1600" dirty="0" err="1" smtClean="0"/>
                        <a:t>Disiplin</a:t>
                      </a:r>
                      <a:r>
                        <a:rPr lang="en-US" sz="1600" dirty="0" smtClean="0"/>
                        <a:t> </a:t>
                      </a:r>
                      <a:r>
                        <a:rPr lang="en-US" sz="1600" dirty="0" err="1" smtClean="0"/>
                        <a:t>Aparatur</a:t>
                      </a:r>
                      <a:endParaRPr lang="id-ID" sz="1600" dirty="0"/>
                    </a:p>
                  </a:txBody>
                  <a:tcPr/>
                </a:tc>
                <a:tc>
                  <a:txBody>
                    <a:bodyPr/>
                    <a:lstStyle/>
                    <a:p>
                      <a:pPr algn="r"/>
                      <a:r>
                        <a:rPr lang="en-US" sz="1600" dirty="0" smtClean="0"/>
                        <a:t>8.000.000</a:t>
                      </a:r>
                      <a:endParaRPr lang="id-ID" sz="1600" dirty="0"/>
                    </a:p>
                  </a:txBody>
                  <a:tcPr/>
                </a:tc>
                <a:tc>
                  <a:txBody>
                    <a:bodyPr/>
                    <a:lstStyle/>
                    <a:p>
                      <a:pPr algn="ctr"/>
                      <a:r>
                        <a:rPr lang="en-US" sz="1600" dirty="0" smtClean="0"/>
                        <a:t>APBD</a:t>
                      </a:r>
                      <a:endParaRPr lang="id-ID" sz="1600" dirty="0"/>
                    </a:p>
                  </a:txBody>
                  <a:tcPr/>
                </a:tc>
              </a:tr>
              <a:tr h="337858">
                <a:tc>
                  <a:txBody>
                    <a:bodyPr/>
                    <a:lstStyle/>
                    <a:p>
                      <a:r>
                        <a:rPr lang="en-US" sz="1600" dirty="0" smtClean="0"/>
                        <a:t>Program </a:t>
                      </a:r>
                      <a:r>
                        <a:rPr lang="en-US" sz="1600" dirty="0" err="1" smtClean="0"/>
                        <a:t>Peningkatan</a:t>
                      </a:r>
                      <a:r>
                        <a:rPr lang="en-US" sz="1600" dirty="0" smtClean="0"/>
                        <a:t> </a:t>
                      </a:r>
                      <a:r>
                        <a:rPr lang="en-US" sz="1600" dirty="0" err="1" smtClean="0"/>
                        <a:t>Kapasitas</a:t>
                      </a:r>
                      <a:r>
                        <a:rPr lang="en-US" sz="1600" baseline="0" dirty="0" smtClean="0"/>
                        <a:t> SDM</a:t>
                      </a:r>
                      <a:endParaRPr lang="id-ID" sz="1600" dirty="0"/>
                    </a:p>
                  </a:txBody>
                  <a:tcPr/>
                </a:tc>
                <a:tc>
                  <a:txBody>
                    <a:bodyPr/>
                    <a:lstStyle/>
                    <a:p>
                      <a:pPr algn="r"/>
                      <a:r>
                        <a:rPr lang="en-US" sz="1600" dirty="0" smtClean="0"/>
                        <a:t>45.200.000</a:t>
                      </a:r>
                      <a:endParaRPr lang="id-ID" sz="1600" dirty="0"/>
                    </a:p>
                  </a:txBody>
                  <a:tcPr/>
                </a:tc>
                <a:tc>
                  <a:txBody>
                    <a:bodyPr/>
                    <a:lstStyle/>
                    <a:p>
                      <a:pPr algn="ctr"/>
                      <a:r>
                        <a:rPr lang="en-US" sz="1600" dirty="0" smtClean="0"/>
                        <a:t>APBD</a:t>
                      </a:r>
                      <a:endParaRPr lang="id-ID" sz="1600" dirty="0"/>
                    </a:p>
                  </a:txBody>
                  <a:tcPr/>
                </a:tc>
              </a:tr>
              <a:tr h="337858">
                <a:tc>
                  <a:txBody>
                    <a:bodyPr/>
                    <a:lstStyle/>
                    <a:p>
                      <a:pPr algn="ctr"/>
                      <a:r>
                        <a:rPr lang="en-US" sz="1600" dirty="0" err="1" smtClean="0"/>
                        <a:t>Jumlah</a:t>
                      </a:r>
                      <a:endParaRPr lang="id-ID" sz="1600" dirty="0"/>
                    </a:p>
                  </a:txBody>
                  <a:tcPr/>
                </a:tc>
                <a:tc>
                  <a:txBody>
                    <a:bodyPr/>
                    <a:lstStyle/>
                    <a:p>
                      <a:pPr algn="r"/>
                      <a:r>
                        <a:rPr lang="en-US" sz="1600" dirty="0" smtClean="0"/>
                        <a:t>439.684.000</a:t>
                      </a:r>
                      <a:endParaRPr lang="id-ID" sz="1600" dirty="0"/>
                    </a:p>
                  </a:txBody>
                  <a:tcPr/>
                </a:tc>
                <a:tc>
                  <a:txBody>
                    <a:bodyPr/>
                    <a:lstStyle/>
                    <a:p>
                      <a:pPr algn="ctr"/>
                      <a:r>
                        <a:rPr lang="en-US" sz="1600" dirty="0" smtClean="0"/>
                        <a:t>APBD</a:t>
                      </a:r>
                      <a:endParaRPr lang="id-ID" sz="1600" dirty="0"/>
                    </a:p>
                  </a:txBody>
                  <a:tcPr/>
                </a:tc>
              </a:tr>
            </a:tbl>
          </a:graphicData>
        </a:graphic>
      </p:graphicFrame>
    </p:spTree>
    <p:extLst>
      <p:ext uri="{BB962C8B-B14F-4D97-AF65-F5344CB8AC3E}">
        <p14:creationId xmlns:p14="http://schemas.microsoft.com/office/powerpoint/2010/main" val="21811685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16632"/>
            <a:ext cx="8153400" cy="864096"/>
          </a:xfrm>
        </p:spPr>
        <p:txBody>
          <a:bodyPr>
            <a:noAutofit/>
          </a:bodyPr>
          <a:lstStyle/>
          <a:p>
            <a:r>
              <a:rPr lang="id-ID" sz="3200" b="1" dirty="0" smtClean="0">
                <a:solidFill>
                  <a:schemeClr val="tx1"/>
                </a:solidFill>
              </a:rPr>
              <a:t>P</a:t>
            </a:r>
            <a:r>
              <a:rPr lang="en-US" sz="3200" b="1" dirty="0" smtClean="0">
                <a:solidFill>
                  <a:schemeClr val="tx1"/>
                </a:solidFill>
              </a:rPr>
              <a:t>ENCAPAIAN </a:t>
            </a:r>
            <a:r>
              <a:rPr lang="id-ID" sz="3200" b="1" dirty="0" smtClean="0">
                <a:solidFill>
                  <a:schemeClr val="tx1"/>
                </a:solidFill>
              </a:rPr>
              <a:t>K</a:t>
            </a:r>
            <a:r>
              <a:rPr lang="en-US" sz="3200" b="1" dirty="0" smtClean="0">
                <a:solidFill>
                  <a:schemeClr val="tx1"/>
                </a:solidFill>
              </a:rPr>
              <a:t>INERJA</a:t>
            </a:r>
            <a:r>
              <a:rPr lang="id-ID" sz="3200" b="1" dirty="0" smtClean="0">
                <a:solidFill>
                  <a:schemeClr val="tx1"/>
                </a:solidFill>
              </a:rPr>
              <a:t> KASI TATA PEMERINTAHAN KECAMATAN</a:t>
            </a:r>
            <a:r>
              <a:rPr lang="en-US" sz="3200" b="1" dirty="0" smtClean="0">
                <a:solidFill>
                  <a:schemeClr val="tx1"/>
                </a:solidFill>
              </a:rPr>
              <a:t> SALE</a:t>
            </a:r>
            <a:endParaRPr lang="id-ID" sz="3200"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581351773"/>
              </p:ext>
            </p:extLst>
          </p:nvPr>
        </p:nvGraphicFramePr>
        <p:xfrm>
          <a:off x="251520" y="1412776"/>
          <a:ext cx="8604448" cy="4789813"/>
        </p:xfrm>
        <a:graphic>
          <a:graphicData uri="http://schemas.openxmlformats.org/drawingml/2006/table">
            <a:tbl>
              <a:tblPr firstRow="1" bandRow="1">
                <a:tableStyleId>{5C22544A-7EE6-4342-B048-85BDC9FD1C3A}</a:tableStyleId>
              </a:tblPr>
              <a:tblGrid>
                <a:gridCol w="1960624"/>
                <a:gridCol w="5744232"/>
                <a:gridCol w="899592"/>
              </a:tblGrid>
              <a:tr h="522144">
                <a:tc>
                  <a:txBody>
                    <a:bodyPr/>
                    <a:lstStyle/>
                    <a:p>
                      <a:pPr algn="ctr"/>
                      <a:r>
                        <a:rPr lang="id-ID" sz="1600" dirty="0" smtClean="0"/>
                        <a:t>SASARAN STRATEGIS</a:t>
                      </a:r>
                      <a:endParaRPr lang="id-ID" sz="1600" dirty="0"/>
                    </a:p>
                  </a:txBody>
                  <a:tcPr/>
                </a:tc>
                <a:tc>
                  <a:txBody>
                    <a:bodyPr/>
                    <a:lstStyle/>
                    <a:p>
                      <a:pPr algn="ctr"/>
                      <a:r>
                        <a:rPr lang="id-ID" sz="1600" dirty="0" smtClean="0"/>
                        <a:t>INDIKATOR KINERJA</a:t>
                      </a:r>
                      <a:endParaRPr lang="id-ID" sz="1600" dirty="0"/>
                    </a:p>
                  </a:txBody>
                  <a:tcPr anchor="ctr"/>
                </a:tc>
                <a:tc>
                  <a:txBody>
                    <a:bodyPr/>
                    <a:lstStyle/>
                    <a:p>
                      <a:pPr algn="ctr"/>
                      <a:r>
                        <a:rPr lang="id-ID" sz="1600" dirty="0" smtClean="0"/>
                        <a:t>TARGET (%)</a:t>
                      </a:r>
                      <a:endParaRPr lang="id-ID" sz="1600" dirty="0"/>
                    </a:p>
                  </a:txBody>
                  <a:tcPr/>
                </a:tc>
              </a:tr>
              <a:tr h="583573">
                <a:tc>
                  <a:txBody>
                    <a:bodyPr/>
                    <a:lstStyle/>
                    <a:p>
                      <a:r>
                        <a:rPr lang="id-ID" sz="1600" dirty="0" smtClean="0"/>
                        <a:t>Program penunjang Pemerintahan Kecamatan</a:t>
                      </a:r>
                      <a:endParaRPr lang="id-ID" sz="1600" dirty="0"/>
                    </a:p>
                  </a:txBody>
                  <a:tcPr/>
                </a:tc>
                <a:tc>
                  <a:txBody>
                    <a:bodyPr/>
                    <a:lstStyle/>
                    <a:p>
                      <a:endParaRPr lang="id-ID" sz="1600" dirty="0"/>
                    </a:p>
                  </a:txBody>
                  <a:tcPr/>
                </a:tc>
                <a:tc>
                  <a:txBody>
                    <a:bodyPr/>
                    <a:lstStyle/>
                    <a:p>
                      <a:pPr algn="ctr"/>
                      <a:endParaRPr lang="id-ID" sz="1600" dirty="0"/>
                    </a:p>
                  </a:txBody>
                  <a:tcPr/>
                </a:tc>
              </a:tr>
              <a:tr h="583573">
                <a:tc>
                  <a:txBody>
                    <a:bodyPr/>
                    <a:lstStyle/>
                    <a:p>
                      <a:pPr algn="ctr"/>
                      <a:r>
                        <a:rPr lang="en-US" sz="1600" dirty="0" smtClean="0"/>
                        <a:t> </a:t>
                      </a:r>
                      <a:r>
                        <a:rPr lang="en-US" sz="1600" dirty="0" err="1" smtClean="0"/>
                        <a:t>Kegiatan</a:t>
                      </a:r>
                      <a:endParaRPr lang="id-ID" sz="1600" dirty="0"/>
                    </a:p>
                  </a:txBody>
                  <a:tcPr/>
                </a:tc>
                <a:tc>
                  <a:txBody>
                    <a:bodyPr/>
                    <a:lstStyle/>
                    <a:p>
                      <a:pPr algn="ctr"/>
                      <a:r>
                        <a:rPr lang="en-US" sz="1600" dirty="0" err="1" smtClean="0"/>
                        <a:t>Indikator</a:t>
                      </a:r>
                      <a:endParaRPr lang="id-ID" sz="1600" dirty="0"/>
                    </a:p>
                  </a:txBody>
                  <a:tcPr/>
                </a:tc>
                <a:tc>
                  <a:txBody>
                    <a:bodyPr/>
                    <a:lstStyle/>
                    <a:p>
                      <a:pPr algn="ctr"/>
                      <a:r>
                        <a:rPr lang="en-US" sz="1600" dirty="0" err="1" smtClean="0"/>
                        <a:t>Ket</a:t>
                      </a:r>
                      <a:endParaRPr lang="id-ID" sz="1600" dirty="0"/>
                    </a:p>
                  </a:txBody>
                  <a:tcPr/>
                </a:tc>
              </a:tr>
              <a:tr h="337858">
                <a:tc>
                  <a:txBody>
                    <a:bodyPr/>
                    <a:lstStyle/>
                    <a:p>
                      <a:r>
                        <a:rPr lang="id-ID" sz="1600" dirty="0" smtClean="0"/>
                        <a:t>Pelaksanaan Hari Besar Kenegaraan</a:t>
                      </a:r>
                      <a:endParaRPr lang="id-ID" sz="1600" dirty="0"/>
                    </a:p>
                  </a:txBody>
                  <a:tcPr/>
                </a:tc>
                <a:tc>
                  <a:txBody>
                    <a:bodyPr/>
                    <a:lstStyle/>
                    <a:p>
                      <a:r>
                        <a:rPr lang="id-ID" sz="1600" dirty="0" smtClean="0"/>
                        <a:t>Tercukupinya fasilitasi pelaksanaan</a:t>
                      </a:r>
                      <a:r>
                        <a:rPr lang="id-ID" sz="1600" baseline="0" dirty="0" smtClean="0"/>
                        <a:t> Hari Besar Kenegaraan</a:t>
                      </a:r>
                      <a:endParaRPr lang="id-ID" sz="1600" dirty="0"/>
                    </a:p>
                  </a:txBody>
                  <a:tcPr/>
                </a:tc>
                <a:tc>
                  <a:txBody>
                    <a:bodyPr/>
                    <a:lstStyle/>
                    <a:p>
                      <a:pPr algn="ctr"/>
                      <a:r>
                        <a:rPr lang="id-ID" sz="1600" dirty="0" smtClean="0"/>
                        <a:t>1 keg</a:t>
                      </a:r>
                      <a:endParaRPr lang="id-ID" sz="1600" dirty="0"/>
                    </a:p>
                  </a:txBody>
                  <a:tcPr/>
                </a:tc>
              </a:tr>
              <a:tr h="337858">
                <a:tc>
                  <a:txBody>
                    <a:bodyPr/>
                    <a:lstStyle/>
                    <a:p>
                      <a:r>
                        <a:rPr lang="en-US" sz="1600" dirty="0" err="1" smtClean="0"/>
                        <a:t>Penunjang</a:t>
                      </a:r>
                      <a:r>
                        <a:rPr lang="en-US" sz="1600" dirty="0" smtClean="0"/>
                        <a:t> </a:t>
                      </a:r>
                      <a:r>
                        <a:rPr lang="en-US" sz="1600" dirty="0" err="1" smtClean="0"/>
                        <a:t>Pemilihan</a:t>
                      </a:r>
                      <a:r>
                        <a:rPr lang="en-US" sz="1600" dirty="0" smtClean="0"/>
                        <a:t> </a:t>
                      </a:r>
                      <a:r>
                        <a:rPr lang="en-US" sz="1600" dirty="0" err="1" smtClean="0"/>
                        <a:t>Kapala</a:t>
                      </a:r>
                      <a:r>
                        <a:rPr lang="en-US" sz="1600" dirty="0" smtClean="0"/>
                        <a:t> </a:t>
                      </a:r>
                      <a:r>
                        <a:rPr lang="en-US" sz="1600" dirty="0" err="1" smtClean="0"/>
                        <a:t>Desa</a:t>
                      </a:r>
                      <a:endParaRPr lang="id-ID" sz="1600" dirty="0"/>
                    </a:p>
                  </a:txBody>
                  <a:tcPr/>
                </a:tc>
                <a:tc>
                  <a:txBody>
                    <a:bodyPr/>
                    <a:lstStyle/>
                    <a:p>
                      <a:r>
                        <a:rPr lang="en-US" sz="1600" dirty="0" err="1" smtClean="0"/>
                        <a:t>Tercukupinya</a:t>
                      </a:r>
                      <a:r>
                        <a:rPr lang="en-US" sz="1600" dirty="0" smtClean="0"/>
                        <a:t> </a:t>
                      </a:r>
                      <a:r>
                        <a:rPr lang="en-US" sz="1600" dirty="0" err="1" smtClean="0"/>
                        <a:t>Fasilitasn</a:t>
                      </a:r>
                      <a:r>
                        <a:rPr lang="en-US" sz="1600" baseline="0" dirty="0" smtClean="0"/>
                        <a:t> </a:t>
                      </a:r>
                      <a:r>
                        <a:rPr lang="en-US" sz="1600" baseline="0" dirty="0" err="1" smtClean="0"/>
                        <a:t>Penunjang</a:t>
                      </a:r>
                      <a:r>
                        <a:rPr lang="en-US" sz="1600" baseline="0" dirty="0" smtClean="0"/>
                        <a:t> </a:t>
                      </a:r>
                      <a:r>
                        <a:rPr lang="en-US" sz="1600" baseline="0" dirty="0" err="1" smtClean="0"/>
                        <a:t>Pelaksanaan</a:t>
                      </a:r>
                      <a:r>
                        <a:rPr lang="en-US" sz="1600" baseline="0" dirty="0" smtClean="0"/>
                        <a:t> </a:t>
                      </a:r>
                      <a:r>
                        <a:rPr lang="en-US" sz="1600" baseline="0" dirty="0" err="1" smtClean="0"/>
                        <a:t>Peilihan</a:t>
                      </a:r>
                      <a:r>
                        <a:rPr lang="en-US" sz="1600" baseline="0" dirty="0" smtClean="0"/>
                        <a:t> </a:t>
                      </a:r>
                      <a:r>
                        <a:rPr lang="en-US" sz="1600" baseline="0" dirty="0" err="1" smtClean="0"/>
                        <a:t>Kepala</a:t>
                      </a:r>
                      <a:r>
                        <a:rPr lang="en-US" sz="1600" baseline="0" dirty="0" smtClean="0"/>
                        <a:t> </a:t>
                      </a:r>
                      <a:r>
                        <a:rPr lang="en-US" sz="1600" baseline="0" dirty="0" err="1" smtClean="0"/>
                        <a:t>Desa</a:t>
                      </a:r>
                      <a:endParaRPr lang="id-ID" sz="1600" dirty="0"/>
                    </a:p>
                  </a:txBody>
                  <a:tcPr/>
                </a:tc>
                <a:tc>
                  <a:txBody>
                    <a:bodyPr/>
                    <a:lstStyle/>
                    <a:p>
                      <a:pPr algn="ctr"/>
                      <a:r>
                        <a:rPr lang="en-US" sz="1600" dirty="0" smtClean="0"/>
                        <a:t>1 keg</a:t>
                      </a:r>
                      <a:endParaRPr lang="id-ID" sz="1600" dirty="0"/>
                    </a:p>
                  </a:txBody>
                  <a:tcPr/>
                </a:tc>
              </a:tr>
              <a:tr h="337858">
                <a:tc>
                  <a:txBody>
                    <a:bodyPr/>
                    <a:lstStyle/>
                    <a:p>
                      <a:r>
                        <a:rPr lang="en-US" sz="1600" dirty="0" err="1" smtClean="0"/>
                        <a:t>Sosialisasi</a:t>
                      </a:r>
                      <a:r>
                        <a:rPr lang="en-US" sz="1600" dirty="0" smtClean="0"/>
                        <a:t> </a:t>
                      </a:r>
                      <a:r>
                        <a:rPr lang="en-US" sz="1600" dirty="0" err="1" smtClean="0"/>
                        <a:t>dan</a:t>
                      </a:r>
                      <a:r>
                        <a:rPr lang="en-US" sz="1600" dirty="0" smtClean="0"/>
                        <a:t> </a:t>
                      </a:r>
                      <a:r>
                        <a:rPr lang="en-US" sz="1600" dirty="0" err="1" smtClean="0"/>
                        <a:t>Administrasi</a:t>
                      </a:r>
                      <a:r>
                        <a:rPr lang="en-US" sz="1600" dirty="0" smtClean="0"/>
                        <a:t> </a:t>
                      </a:r>
                      <a:r>
                        <a:rPr lang="en-US" sz="1600" dirty="0" err="1" smtClean="0"/>
                        <a:t>Bimbangan</a:t>
                      </a:r>
                      <a:r>
                        <a:rPr lang="en-US" sz="1600" dirty="0" smtClean="0"/>
                        <a:t> </a:t>
                      </a:r>
                      <a:r>
                        <a:rPr lang="en-US" sz="1600" dirty="0" err="1" smtClean="0"/>
                        <a:t>Administrasi</a:t>
                      </a:r>
                      <a:r>
                        <a:rPr lang="en-US" sz="1600" dirty="0" smtClean="0"/>
                        <a:t> </a:t>
                      </a:r>
                      <a:r>
                        <a:rPr lang="en-US" sz="1600" dirty="0" err="1" smtClean="0"/>
                        <a:t>Desa</a:t>
                      </a:r>
                      <a:endParaRPr lang="id-ID" sz="1600" dirty="0"/>
                    </a:p>
                  </a:txBody>
                  <a:tcPr/>
                </a:tc>
                <a:tc>
                  <a:txBody>
                    <a:bodyPr/>
                    <a:lstStyle/>
                    <a:p>
                      <a:r>
                        <a:rPr lang="en-US" sz="1600" dirty="0" err="1" smtClean="0"/>
                        <a:t>Terlaksanakannya</a:t>
                      </a:r>
                      <a:r>
                        <a:rPr lang="en-US" sz="1600" dirty="0" smtClean="0"/>
                        <a:t> </a:t>
                      </a:r>
                      <a:r>
                        <a:rPr lang="en-US" sz="1600" dirty="0" err="1" smtClean="0"/>
                        <a:t>sosilaisasi</a:t>
                      </a:r>
                      <a:r>
                        <a:rPr lang="en-US" sz="1600" dirty="0" smtClean="0"/>
                        <a:t> </a:t>
                      </a:r>
                      <a:r>
                        <a:rPr lang="en-US" sz="1600" dirty="0" err="1" smtClean="0"/>
                        <a:t>dan</a:t>
                      </a:r>
                      <a:r>
                        <a:rPr lang="en-US" sz="1600" dirty="0" smtClean="0"/>
                        <a:t> </a:t>
                      </a:r>
                      <a:r>
                        <a:rPr lang="en-US" sz="1600" dirty="0" err="1" smtClean="0"/>
                        <a:t>bimbingan</a:t>
                      </a:r>
                      <a:r>
                        <a:rPr lang="en-US" sz="1600" dirty="0" smtClean="0"/>
                        <a:t> </a:t>
                      </a:r>
                      <a:r>
                        <a:rPr lang="en-US" sz="1600" dirty="0" err="1" smtClean="0"/>
                        <a:t>ke</a:t>
                      </a:r>
                      <a:r>
                        <a:rPr lang="en-US" sz="1600" dirty="0" smtClean="0"/>
                        <a:t> </a:t>
                      </a:r>
                      <a:r>
                        <a:rPr lang="en-US" sz="1600" dirty="0" err="1" smtClean="0"/>
                        <a:t>desa-desa</a:t>
                      </a:r>
                      <a:endParaRPr lang="id-ID" sz="1600" dirty="0"/>
                    </a:p>
                  </a:txBody>
                  <a:tcPr/>
                </a:tc>
                <a:tc>
                  <a:txBody>
                    <a:bodyPr/>
                    <a:lstStyle/>
                    <a:p>
                      <a:pPr algn="ctr"/>
                      <a:r>
                        <a:rPr lang="en-US" sz="1600" dirty="0" smtClean="0"/>
                        <a:t>1 Keg</a:t>
                      </a:r>
                      <a:endParaRPr lang="id-ID" sz="1600" dirty="0"/>
                    </a:p>
                  </a:txBody>
                  <a:tcPr/>
                </a:tc>
              </a:tr>
              <a:tr h="337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Fasilitasi</a:t>
                      </a:r>
                      <a:r>
                        <a:rPr lang="en-US" sz="1600" dirty="0" smtClean="0"/>
                        <a:t> </a:t>
                      </a:r>
                      <a:r>
                        <a:rPr lang="en-US" sz="1600" dirty="0" err="1" smtClean="0"/>
                        <a:t>Penyusunan</a:t>
                      </a:r>
                      <a:r>
                        <a:rPr lang="en-US" sz="1600" dirty="0" smtClean="0"/>
                        <a:t> </a:t>
                      </a:r>
                      <a:r>
                        <a:rPr lang="en-US" sz="1600" dirty="0" err="1" smtClean="0"/>
                        <a:t>Peraturan</a:t>
                      </a:r>
                      <a:r>
                        <a:rPr lang="en-US" sz="1600" dirty="0" smtClean="0"/>
                        <a:t> </a:t>
                      </a:r>
                      <a:r>
                        <a:rPr lang="en-US" sz="1600" dirty="0" err="1" smtClean="0"/>
                        <a:t>Desa</a:t>
                      </a:r>
                      <a:endParaRPr lang="id-ID" sz="1600" dirty="0" smtClean="0"/>
                    </a:p>
                  </a:txBody>
                  <a:tcPr/>
                </a:tc>
                <a:tc>
                  <a:txBody>
                    <a:bodyPr/>
                    <a:lstStyle/>
                    <a:p>
                      <a:r>
                        <a:rPr lang="en-US" sz="1600" dirty="0" err="1" smtClean="0"/>
                        <a:t>Terlaksanakannya</a:t>
                      </a:r>
                      <a:r>
                        <a:rPr lang="en-US" sz="1600" baseline="0" dirty="0" smtClean="0"/>
                        <a:t> </a:t>
                      </a:r>
                      <a:r>
                        <a:rPr lang="en-US" sz="1600" baseline="0" dirty="0" err="1" smtClean="0"/>
                        <a:t>Penyususnan</a:t>
                      </a:r>
                      <a:r>
                        <a:rPr lang="en-US" sz="1600" baseline="0" dirty="0" smtClean="0"/>
                        <a:t> </a:t>
                      </a:r>
                      <a:r>
                        <a:rPr lang="en-US" sz="1600" baseline="0" dirty="0" err="1" smtClean="0"/>
                        <a:t>peraturan</a:t>
                      </a:r>
                      <a:r>
                        <a:rPr lang="en-US" sz="1600" baseline="0" dirty="0" smtClean="0"/>
                        <a:t> </a:t>
                      </a:r>
                      <a:r>
                        <a:rPr lang="en-US" sz="1600" baseline="0" dirty="0" err="1" smtClean="0"/>
                        <a:t>Desa</a:t>
                      </a:r>
                      <a:endParaRPr lang="id-ID" sz="1600" dirty="0"/>
                    </a:p>
                  </a:txBody>
                  <a:tcPr/>
                </a:tc>
                <a:tc>
                  <a:txBody>
                    <a:bodyPr/>
                    <a:lstStyle/>
                    <a:p>
                      <a:pPr algn="ctr"/>
                      <a:r>
                        <a:rPr lang="en-US" sz="1600" dirty="0" smtClean="0"/>
                        <a:t> 1 Keg</a:t>
                      </a:r>
                      <a:endParaRPr lang="id-ID" sz="1600" dirty="0"/>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16632"/>
            <a:ext cx="8153400" cy="864096"/>
          </a:xfrm>
        </p:spPr>
        <p:txBody>
          <a:bodyPr>
            <a:noAutofit/>
          </a:bodyPr>
          <a:lstStyle/>
          <a:p>
            <a:r>
              <a:rPr lang="id-ID" sz="3200" b="1" dirty="0" smtClean="0">
                <a:solidFill>
                  <a:schemeClr val="tx1"/>
                </a:solidFill>
              </a:rPr>
              <a:t>P</a:t>
            </a:r>
            <a:r>
              <a:rPr lang="en-US" sz="3200" b="1" dirty="0" smtClean="0">
                <a:solidFill>
                  <a:schemeClr val="tx1"/>
                </a:solidFill>
              </a:rPr>
              <a:t>ENCAPAIAN </a:t>
            </a:r>
            <a:r>
              <a:rPr lang="id-ID" sz="3200" b="1" dirty="0" smtClean="0">
                <a:solidFill>
                  <a:schemeClr val="tx1"/>
                </a:solidFill>
              </a:rPr>
              <a:t>K</a:t>
            </a:r>
            <a:r>
              <a:rPr lang="en-US" sz="3200" b="1" dirty="0" smtClean="0">
                <a:solidFill>
                  <a:schemeClr val="tx1"/>
                </a:solidFill>
              </a:rPr>
              <a:t>INERJA</a:t>
            </a:r>
            <a:r>
              <a:rPr lang="id-ID" sz="3200" b="1" dirty="0" smtClean="0">
                <a:solidFill>
                  <a:schemeClr val="tx1"/>
                </a:solidFill>
              </a:rPr>
              <a:t> KASI TATA PEMERINTAHAN KECAMATAN</a:t>
            </a:r>
            <a:r>
              <a:rPr lang="en-US" sz="3200" b="1" dirty="0" smtClean="0">
                <a:solidFill>
                  <a:schemeClr val="tx1"/>
                </a:solidFill>
              </a:rPr>
              <a:t> SALE</a:t>
            </a:r>
            <a:endParaRPr lang="id-ID" sz="3200"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523303137"/>
              </p:ext>
            </p:extLst>
          </p:nvPr>
        </p:nvGraphicFramePr>
        <p:xfrm>
          <a:off x="251520" y="1412776"/>
          <a:ext cx="8604448" cy="5405686"/>
        </p:xfrm>
        <a:graphic>
          <a:graphicData uri="http://schemas.openxmlformats.org/drawingml/2006/table">
            <a:tbl>
              <a:tblPr firstRow="1" bandRow="1">
                <a:tableStyleId>{5C22544A-7EE6-4342-B048-85BDC9FD1C3A}</a:tableStyleId>
              </a:tblPr>
              <a:tblGrid>
                <a:gridCol w="1960624"/>
                <a:gridCol w="5744232"/>
                <a:gridCol w="899592"/>
              </a:tblGrid>
              <a:tr h="522144">
                <a:tc>
                  <a:txBody>
                    <a:bodyPr/>
                    <a:lstStyle/>
                    <a:p>
                      <a:pPr algn="ctr"/>
                      <a:r>
                        <a:rPr lang="id-ID" sz="1600" dirty="0" smtClean="0"/>
                        <a:t>SASARAN STRATEGIS</a:t>
                      </a:r>
                      <a:endParaRPr lang="id-ID" sz="1600" dirty="0"/>
                    </a:p>
                  </a:txBody>
                  <a:tcPr/>
                </a:tc>
                <a:tc>
                  <a:txBody>
                    <a:bodyPr/>
                    <a:lstStyle/>
                    <a:p>
                      <a:pPr algn="ctr"/>
                      <a:r>
                        <a:rPr lang="id-ID" sz="1600" dirty="0" smtClean="0"/>
                        <a:t>INDIKATOR KINERJA</a:t>
                      </a:r>
                      <a:endParaRPr lang="id-ID" sz="1600" dirty="0"/>
                    </a:p>
                  </a:txBody>
                  <a:tcPr anchor="ctr"/>
                </a:tc>
                <a:tc>
                  <a:txBody>
                    <a:bodyPr/>
                    <a:lstStyle/>
                    <a:p>
                      <a:pPr algn="ctr"/>
                      <a:r>
                        <a:rPr lang="id-ID" sz="1600" dirty="0" smtClean="0"/>
                        <a:t>TARGET (%)</a:t>
                      </a:r>
                      <a:endParaRPr lang="id-ID" sz="1600" dirty="0"/>
                    </a:p>
                  </a:txBody>
                  <a:tcPr/>
                </a:tc>
              </a:tr>
              <a:tr h="337858">
                <a:tc>
                  <a:txBody>
                    <a:bodyPr/>
                    <a:lstStyle/>
                    <a:p>
                      <a:pPr algn="ctr"/>
                      <a:r>
                        <a:rPr lang="id-ID" sz="1600" dirty="0" smtClean="0"/>
                        <a:t>Program</a:t>
                      </a:r>
                      <a:endParaRPr lang="id-ID" sz="1600" dirty="0"/>
                    </a:p>
                  </a:txBody>
                  <a:tcPr/>
                </a:tc>
                <a:tc>
                  <a:txBody>
                    <a:bodyPr/>
                    <a:lstStyle/>
                    <a:p>
                      <a:pPr algn="ctr"/>
                      <a:r>
                        <a:rPr lang="id-ID" sz="1600" dirty="0" smtClean="0"/>
                        <a:t>Anggaran</a:t>
                      </a:r>
                      <a:endParaRPr lang="id-ID" sz="1600" dirty="0"/>
                    </a:p>
                  </a:txBody>
                  <a:tcPr/>
                </a:tc>
                <a:tc>
                  <a:txBody>
                    <a:bodyPr/>
                    <a:lstStyle/>
                    <a:p>
                      <a:pPr algn="ctr"/>
                      <a:r>
                        <a:rPr lang="id-ID" sz="1600" dirty="0" smtClean="0"/>
                        <a:t>Ket</a:t>
                      </a:r>
                      <a:endParaRPr lang="id-ID" sz="1600" dirty="0"/>
                    </a:p>
                  </a:txBody>
                  <a:tcPr/>
                </a:tc>
              </a:tr>
              <a:tr h="337858">
                <a:tc>
                  <a:txBody>
                    <a:bodyPr/>
                    <a:lstStyle/>
                    <a:p>
                      <a:r>
                        <a:rPr lang="id-ID" sz="1600" dirty="0" smtClean="0"/>
                        <a:t>Program Penunjang Pemerintahan</a:t>
                      </a:r>
                      <a:r>
                        <a:rPr lang="id-ID" sz="1600" baseline="0" dirty="0" smtClean="0"/>
                        <a:t> Kecamatan</a:t>
                      </a:r>
                      <a:endParaRPr lang="id-ID" sz="1600" dirty="0"/>
                    </a:p>
                  </a:txBody>
                  <a:tcPr/>
                </a:tc>
                <a:tc>
                  <a:txBody>
                    <a:bodyPr/>
                    <a:lstStyle/>
                    <a:p>
                      <a:endParaRPr lang="id-ID" sz="1600" dirty="0"/>
                    </a:p>
                  </a:txBody>
                  <a:tcPr/>
                </a:tc>
                <a:tc>
                  <a:txBody>
                    <a:bodyPr/>
                    <a:lstStyle/>
                    <a:p>
                      <a:pPr algn="ctr"/>
                      <a:endParaRPr lang="id-ID" sz="1600" dirty="0"/>
                    </a:p>
                  </a:txBody>
                  <a:tcPr/>
                </a:tc>
              </a:tr>
              <a:tr h="337858">
                <a:tc>
                  <a:txBody>
                    <a:bodyPr/>
                    <a:lstStyle/>
                    <a:p>
                      <a:pPr algn="ctr"/>
                      <a:r>
                        <a:rPr lang="en-US" sz="1600" dirty="0" err="1" smtClean="0"/>
                        <a:t>Kegiatan</a:t>
                      </a:r>
                      <a:endParaRPr lang="id-ID" sz="1600" dirty="0"/>
                    </a:p>
                  </a:txBody>
                  <a:tcPr/>
                </a:tc>
                <a:tc>
                  <a:txBody>
                    <a:bodyPr/>
                    <a:lstStyle/>
                    <a:p>
                      <a:pPr algn="ctr"/>
                      <a:r>
                        <a:rPr lang="en-US" sz="1600" dirty="0" err="1" smtClean="0"/>
                        <a:t>Anggaran</a:t>
                      </a:r>
                      <a:endParaRPr lang="id-ID" sz="1600" dirty="0"/>
                    </a:p>
                  </a:txBody>
                  <a:tcPr/>
                </a:tc>
                <a:tc>
                  <a:txBody>
                    <a:bodyPr/>
                    <a:lstStyle/>
                    <a:p>
                      <a:pPr algn="ctr"/>
                      <a:r>
                        <a:rPr lang="en-US" sz="1600" dirty="0" smtClean="0"/>
                        <a:t>APBD</a:t>
                      </a:r>
                      <a:endParaRPr lang="id-ID" sz="1600" dirty="0"/>
                    </a:p>
                  </a:txBody>
                  <a:tcPr/>
                </a:tc>
              </a:tr>
              <a:tr h="337858">
                <a:tc>
                  <a:txBody>
                    <a:bodyPr/>
                    <a:lstStyle/>
                    <a:p>
                      <a:r>
                        <a:rPr lang="id-ID" sz="1600" dirty="0" smtClean="0"/>
                        <a:t>Pelaksanaan Hari Besar Kenegaraan</a:t>
                      </a:r>
                      <a:endParaRPr lang="id-ID" sz="1600" dirty="0"/>
                    </a:p>
                  </a:txBody>
                  <a:tcPr/>
                </a:tc>
                <a:tc>
                  <a:txBody>
                    <a:bodyPr/>
                    <a:lstStyle/>
                    <a:p>
                      <a:pPr algn="r"/>
                      <a:r>
                        <a:rPr lang="id-ID" sz="1600" dirty="0" smtClean="0"/>
                        <a:t>35.000.000</a:t>
                      </a:r>
                      <a:endParaRPr lang="id-ID" sz="1600" dirty="0"/>
                    </a:p>
                  </a:txBody>
                  <a:tcPr/>
                </a:tc>
                <a:tc>
                  <a:txBody>
                    <a:bodyPr/>
                    <a:lstStyle/>
                    <a:p>
                      <a:pPr algn="ctr"/>
                      <a:r>
                        <a:rPr lang="id-ID" sz="1600" dirty="0" smtClean="0"/>
                        <a:t>APBD</a:t>
                      </a:r>
                      <a:endParaRPr lang="id-ID" sz="1600" dirty="0"/>
                    </a:p>
                  </a:txBody>
                  <a:tcPr/>
                </a:tc>
              </a:tr>
              <a:tr h="337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Penunjang</a:t>
                      </a:r>
                      <a:r>
                        <a:rPr lang="en-US" sz="1600" dirty="0" smtClean="0"/>
                        <a:t> </a:t>
                      </a:r>
                      <a:r>
                        <a:rPr lang="en-US" sz="1600" dirty="0" err="1" smtClean="0"/>
                        <a:t>Pemilihan</a:t>
                      </a:r>
                      <a:r>
                        <a:rPr lang="en-US" sz="1600" dirty="0" smtClean="0"/>
                        <a:t> </a:t>
                      </a:r>
                      <a:r>
                        <a:rPr lang="en-US" sz="1600" dirty="0" err="1" smtClean="0"/>
                        <a:t>Kapala</a:t>
                      </a:r>
                      <a:r>
                        <a:rPr lang="en-US" sz="1600" dirty="0" smtClean="0"/>
                        <a:t> </a:t>
                      </a:r>
                      <a:r>
                        <a:rPr lang="en-US" sz="1600" dirty="0" err="1" smtClean="0"/>
                        <a:t>Desa</a:t>
                      </a:r>
                      <a:endParaRPr lang="id-ID" sz="1600" dirty="0" smtClean="0"/>
                    </a:p>
                  </a:txBody>
                  <a:tcPr/>
                </a:tc>
                <a:tc>
                  <a:txBody>
                    <a:bodyPr/>
                    <a:lstStyle/>
                    <a:p>
                      <a:pPr algn="r"/>
                      <a:r>
                        <a:rPr lang="en-US" sz="1600" dirty="0" smtClean="0"/>
                        <a:t>23.000.000</a:t>
                      </a:r>
                      <a:endParaRPr lang="id-ID" sz="1600" dirty="0"/>
                    </a:p>
                  </a:txBody>
                  <a:tcPr/>
                </a:tc>
                <a:tc>
                  <a:txBody>
                    <a:bodyPr/>
                    <a:lstStyle/>
                    <a:p>
                      <a:pPr algn="ctr"/>
                      <a:r>
                        <a:rPr lang="en-US" sz="1600" dirty="0" smtClean="0"/>
                        <a:t>APBD</a:t>
                      </a:r>
                      <a:endParaRPr lang="id-ID" sz="1600" dirty="0"/>
                    </a:p>
                  </a:txBody>
                  <a:tcPr/>
                </a:tc>
              </a:tr>
              <a:tr h="337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Sosialisasi</a:t>
                      </a:r>
                      <a:r>
                        <a:rPr lang="en-US" sz="1600" dirty="0" smtClean="0"/>
                        <a:t> </a:t>
                      </a:r>
                      <a:r>
                        <a:rPr lang="en-US" sz="1600" dirty="0" err="1" smtClean="0"/>
                        <a:t>dan</a:t>
                      </a:r>
                      <a:r>
                        <a:rPr lang="en-US" sz="1600" dirty="0" smtClean="0"/>
                        <a:t> </a:t>
                      </a:r>
                      <a:r>
                        <a:rPr lang="en-US" sz="1600" dirty="0" err="1" smtClean="0"/>
                        <a:t>Administrasi</a:t>
                      </a:r>
                      <a:r>
                        <a:rPr lang="en-US" sz="1600" dirty="0" smtClean="0"/>
                        <a:t> </a:t>
                      </a:r>
                      <a:r>
                        <a:rPr lang="en-US" sz="1600" dirty="0" err="1" smtClean="0"/>
                        <a:t>Bimbangan</a:t>
                      </a:r>
                      <a:r>
                        <a:rPr lang="en-US" sz="1600" dirty="0" smtClean="0"/>
                        <a:t> </a:t>
                      </a:r>
                      <a:r>
                        <a:rPr lang="en-US" sz="1600" dirty="0" err="1" smtClean="0"/>
                        <a:t>Administrasi</a:t>
                      </a:r>
                      <a:r>
                        <a:rPr lang="en-US" sz="1600" dirty="0" smtClean="0"/>
                        <a:t> </a:t>
                      </a:r>
                      <a:r>
                        <a:rPr lang="en-US" sz="1600" dirty="0" err="1" smtClean="0"/>
                        <a:t>Desa</a:t>
                      </a:r>
                      <a:endParaRPr lang="id-ID" sz="1600" dirty="0" smtClean="0"/>
                    </a:p>
                  </a:txBody>
                  <a:tcPr/>
                </a:tc>
                <a:tc>
                  <a:txBody>
                    <a:bodyPr/>
                    <a:lstStyle/>
                    <a:p>
                      <a:pPr algn="r"/>
                      <a:r>
                        <a:rPr lang="en-US" sz="1600" dirty="0" smtClean="0"/>
                        <a:t>5.000.000</a:t>
                      </a:r>
                      <a:endParaRPr lang="id-ID" sz="1600" dirty="0"/>
                    </a:p>
                  </a:txBody>
                  <a:tcPr/>
                </a:tc>
                <a:tc>
                  <a:txBody>
                    <a:bodyPr/>
                    <a:lstStyle/>
                    <a:p>
                      <a:pPr algn="ctr"/>
                      <a:r>
                        <a:rPr lang="en-US" sz="1600" dirty="0" smtClean="0"/>
                        <a:t>APBD</a:t>
                      </a:r>
                      <a:endParaRPr lang="id-ID" sz="1600" dirty="0"/>
                    </a:p>
                  </a:txBody>
                  <a:tcPr/>
                </a:tc>
              </a:tr>
              <a:tr h="523730">
                <a:tc>
                  <a:txBody>
                    <a:bodyPr/>
                    <a:lstStyle/>
                    <a:p>
                      <a:r>
                        <a:rPr lang="en-US" sz="1600" dirty="0" err="1" smtClean="0"/>
                        <a:t>Fasilitasi</a:t>
                      </a:r>
                      <a:r>
                        <a:rPr lang="en-US" sz="1600" dirty="0" smtClean="0"/>
                        <a:t> </a:t>
                      </a:r>
                      <a:r>
                        <a:rPr lang="en-US" sz="1600" dirty="0" err="1" smtClean="0"/>
                        <a:t>Penyusunan</a:t>
                      </a:r>
                      <a:r>
                        <a:rPr lang="en-US" sz="1600" dirty="0" smtClean="0"/>
                        <a:t> </a:t>
                      </a:r>
                      <a:r>
                        <a:rPr lang="en-US" sz="1600" dirty="0" err="1" smtClean="0"/>
                        <a:t>Peraturan</a:t>
                      </a:r>
                      <a:r>
                        <a:rPr lang="en-US" sz="1600" dirty="0" smtClean="0"/>
                        <a:t> </a:t>
                      </a:r>
                      <a:r>
                        <a:rPr lang="en-US" sz="1600" dirty="0" err="1" smtClean="0"/>
                        <a:t>Desa</a:t>
                      </a:r>
                      <a:endParaRPr lang="id-ID" sz="1600" dirty="0"/>
                    </a:p>
                  </a:txBody>
                  <a:tcPr/>
                </a:tc>
                <a:tc>
                  <a:txBody>
                    <a:bodyPr/>
                    <a:lstStyle/>
                    <a:p>
                      <a:pPr algn="r"/>
                      <a:r>
                        <a:rPr lang="en-US" sz="1600" dirty="0" smtClean="0"/>
                        <a:t>6.000.000</a:t>
                      </a:r>
                      <a:endParaRPr lang="id-ID" sz="1600" dirty="0"/>
                    </a:p>
                  </a:txBody>
                  <a:tcPr/>
                </a:tc>
                <a:tc>
                  <a:txBody>
                    <a:bodyPr/>
                    <a:lstStyle/>
                    <a:p>
                      <a:pPr algn="ctr"/>
                      <a:r>
                        <a:rPr lang="en-US" sz="1600" dirty="0" smtClean="0"/>
                        <a:t>APBD</a:t>
                      </a:r>
                      <a:endParaRPr lang="id-ID" sz="1600" dirty="0"/>
                    </a:p>
                  </a:txBody>
                  <a:tcPr/>
                </a:tc>
              </a:tr>
              <a:tr h="523730">
                <a:tc>
                  <a:txBody>
                    <a:bodyPr/>
                    <a:lstStyle/>
                    <a:p>
                      <a:pPr algn="ctr"/>
                      <a:r>
                        <a:rPr lang="en-US" sz="1600" dirty="0" err="1" smtClean="0"/>
                        <a:t>Jumlah</a:t>
                      </a:r>
                      <a:endParaRPr lang="id-ID" sz="1600" dirty="0"/>
                    </a:p>
                  </a:txBody>
                  <a:tcPr/>
                </a:tc>
                <a:tc>
                  <a:txBody>
                    <a:bodyPr/>
                    <a:lstStyle/>
                    <a:p>
                      <a:pPr algn="r"/>
                      <a:r>
                        <a:rPr lang="en-US" sz="1600" dirty="0" smtClean="0"/>
                        <a:t>69.000.000</a:t>
                      </a:r>
                      <a:endParaRPr lang="id-ID" sz="1600" dirty="0"/>
                    </a:p>
                  </a:txBody>
                  <a:tcPr/>
                </a:tc>
                <a:tc>
                  <a:txBody>
                    <a:bodyPr/>
                    <a:lstStyle/>
                    <a:p>
                      <a:pPr algn="ctr"/>
                      <a:r>
                        <a:rPr lang="en-US" sz="1600" dirty="0" smtClean="0"/>
                        <a:t>APBD</a:t>
                      </a:r>
                      <a:endParaRPr lang="id-ID" sz="1600" dirty="0"/>
                    </a:p>
                  </a:txBody>
                  <a:tcPr/>
                </a:tc>
              </a:tr>
            </a:tbl>
          </a:graphicData>
        </a:graphic>
      </p:graphicFrame>
    </p:spTree>
    <p:extLst>
      <p:ext uri="{BB962C8B-B14F-4D97-AF65-F5344CB8AC3E}">
        <p14:creationId xmlns:p14="http://schemas.microsoft.com/office/powerpoint/2010/main" val="2701603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15616" y="2877904"/>
            <a:ext cx="6480720" cy="1384995"/>
          </a:xfrm>
          <a:prstGeom prst="rect">
            <a:avLst/>
          </a:prstGeo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id-ID" sz="2400" b="1" dirty="0" smtClean="0"/>
              <a:t>Sasaran RPJMD</a:t>
            </a:r>
          </a:p>
          <a:p>
            <a:pPr marL="457200" indent="-457200">
              <a:buAutoNum type="arabicPeriod"/>
            </a:pPr>
            <a:r>
              <a:rPr lang="id-ID" sz="2000" dirty="0" smtClean="0"/>
              <a:t>Menurunnya Angka Pengangguran</a:t>
            </a:r>
          </a:p>
          <a:p>
            <a:pPr marL="457200" indent="-457200">
              <a:buAutoNum type="arabicPeriod"/>
            </a:pPr>
            <a:r>
              <a:rPr lang="id-ID" sz="2000" dirty="0" smtClean="0"/>
              <a:t>Meningkatnya Nilai Investasi</a:t>
            </a:r>
          </a:p>
          <a:p>
            <a:pPr marL="457200" indent="-457200"/>
            <a:endParaRPr lang="id-ID" sz="2000" dirty="0"/>
          </a:p>
        </p:txBody>
      </p:sp>
      <p:sp>
        <p:nvSpPr>
          <p:cNvPr id="4" name="TextBox 3"/>
          <p:cNvSpPr txBox="1"/>
          <p:nvPr/>
        </p:nvSpPr>
        <p:spPr>
          <a:xfrm>
            <a:off x="1115616" y="4625841"/>
            <a:ext cx="6480720" cy="707886"/>
          </a:xfrm>
          <a:prstGeom prst="rect">
            <a:avLst/>
          </a:prstGeo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rtlCol="0">
            <a:spAutoFit/>
          </a:bodyPr>
          <a:lstStyle/>
          <a:p>
            <a:pPr marL="1079500" indent="-1079500" algn="ctr">
              <a:tabLst>
                <a:tab pos="809625" algn="l"/>
                <a:tab pos="1079500" algn="l"/>
              </a:tabLst>
            </a:pPr>
            <a:endParaRPr lang="id-ID" sz="2000" b="1" dirty="0" smtClean="0"/>
          </a:p>
          <a:p>
            <a:pPr marL="1079500" indent="-1079500" algn="ctr">
              <a:tabLst>
                <a:tab pos="809625" algn="l"/>
                <a:tab pos="1079500" algn="l"/>
              </a:tabLst>
            </a:pPr>
            <a:r>
              <a:rPr lang="id-ID" sz="2000" b="1" dirty="0" smtClean="0"/>
              <a:t>KANTOR KECAMATAN </a:t>
            </a:r>
            <a:r>
              <a:rPr lang="en-US" sz="2000" b="1" dirty="0" smtClean="0"/>
              <a:t>SALE</a:t>
            </a:r>
            <a:endParaRPr lang="id-ID" sz="2000" dirty="0"/>
          </a:p>
        </p:txBody>
      </p:sp>
      <p:sp>
        <p:nvSpPr>
          <p:cNvPr id="5" name="Curved Left Arrow 4"/>
          <p:cNvSpPr/>
          <p:nvPr/>
        </p:nvSpPr>
        <p:spPr>
          <a:xfrm>
            <a:off x="7668344" y="3461519"/>
            <a:ext cx="864096" cy="2232248"/>
          </a:xfrm>
          <a:prstGeom prst="curved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6" name="Down Arrow 5"/>
          <p:cNvSpPr/>
          <p:nvPr/>
        </p:nvSpPr>
        <p:spPr>
          <a:xfrm>
            <a:off x="5652120" y="2381399"/>
            <a:ext cx="720080" cy="576064"/>
          </a:xfrm>
          <a:prstGeom prst="downArrow">
            <a:avLst/>
          </a:prstGeom>
          <a:solidFill>
            <a:srgbClr val="0070C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5141678" y="1916832"/>
            <a:ext cx="1744067" cy="400110"/>
          </a:xfrm>
          <a:prstGeom prst="rect">
            <a:avLst/>
          </a:prstGeom>
        </p:spPr>
        <p:txBody>
          <a:bodyPr wrap="none">
            <a:spAutoFit/>
          </a:bodyPr>
          <a:lstStyle/>
          <a:p>
            <a:pPr algn="ctr"/>
            <a:r>
              <a:rPr lang="id-ID" sz="2000" b="1" dirty="0" smtClean="0"/>
              <a:t>Tujuan RPJMD</a:t>
            </a:r>
          </a:p>
        </p:txBody>
      </p:sp>
      <p:sp>
        <p:nvSpPr>
          <p:cNvPr id="8" name="Title 1"/>
          <p:cNvSpPr>
            <a:spLocks noGrp="1"/>
          </p:cNvSpPr>
          <p:nvPr>
            <p:ph type="title"/>
          </p:nvPr>
        </p:nvSpPr>
        <p:spPr>
          <a:xfrm>
            <a:off x="612648" y="134144"/>
            <a:ext cx="8153400" cy="990600"/>
          </a:xfrm>
        </p:spPr>
        <p:txBody>
          <a:bodyPr>
            <a:noAutofit/>
          </a:bodyPr>
          <a:lstStyle/>
          <a:p>
            <a:r>
              <a:rPr lang="id-ID" sz="1600" b="1" dirty="0" smtClean="0">
                <a:solidFill>
                  <a:schemeClr val="tx1"/>
                </a:solidFill>
              </a:rPr>
              <a:t>Lanjutan</a:t>
            </a:r>
            <a:br>
              <a:rPr lang="id-ID" sz="1600" b="1" dirty="0" smtClean="0">
                <a:solidFill>
                  <a:schemeClr val="tx1"/>
                </a:solidFill>
              </a:rPr>
            </a:br>
            <a:r>
              <a:rPr lang="id-ID" sz="1600" b="1" dirty="0" smtClean="0">
                <a:solidFill>
                  <a:schemeClr val="tx1"/>
                </a:solidFill>
              </a:rPr>
              <a:t>VISI DAN MISI BUPATI REMBANG</a:t>
            </a:r>
            <a:br>
              <a:rPr lang="id-ID" sz="1600" b="1" dirty="0" smtClean="0">
                <a:solidFill>
                  <a:schemeClr val="tx1"/>
                </a:solidFill>
              </a:rPr>
            </a:br>
            <a:r>
              <a:rPr lang="id-ID" sz="1600" b="1" dirty="0" smtClean="0">
                <a:solidFill>
                  <a:schemeClr val="tx1"/>
                </a:solidFill>
              </a:rPr>
              <a:t>(RPJMD KAB. REMBANG TAHUN 2016 – 2021)</a:t>
            </a:r>
            <a:endParaRPr lang="id-ID" sz="1600" b="1"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175292707"/>
              </p:ext>
            </p:extLst>
          </p:nvPr>
        </p:nvGraphicFramePr>
        <p:xfrm>
          <a:off x="179512" y="1412776"/>
          <a:ext cx="8604448" cy="5613476"/>
        </p:xfrm>
        <a:graphic>
          <a:graphicData uri="http://schemas.openxmlformats.org/drawingml/2006/table">
            <a:tbl>
              <a:tblPr firstRow="1" bandRow="1">
                <a:tableStyleId>{5C22544A-7EE6-4342-B048-85BDC9FD1C3A}</a:tableStyleId>
              </a:tblPr>
              <a:tblGrid>
                <a:gridCol w="1960624"/>
                <a:gridCol w="5744232"/>
                <a:gridCol w="899592"/>
              </a:tblGrid>
              <a:tr h="522144">
                <a:tc>
                  <a:txBody>
                    <a:bodyPr/>
                    <a:lstStyle/>
                    <a:p>
                      <a:pPr algn="ctr"/>
                      <a:r>
                        <a:rPr lang="id-ID" sz="1600" dirty="0" smtClean="0"/>
                        <a:t>SASARAN STRATEGIS</a:t>
                      </a:r>
                      <a:endParaRPr lang="id-ID" sz="1600" dirty="0"/>
                    </a:p>
                  </a:txBody>
                  <a:tcPr/>
                </a:tc>
                <a:tc>
                  <a:txBody>
                    <a:bodyPr/>
                    <a:lstStyle/>
                    <a:p>
                      <a:pPr algn="ctr"/>
                      <a:r>
                        <a:rPr lang="id-ID" sz="1600" dirty="0" smtClean="0"/>
                        <a:t>INDIKATOR KINERJA</a:t>
                      </a:r>
                      <a:endParaRPr lang="id-ID" sz="1600" dirty="0"/>
                    </a:p>
                  </a:txBody>
                  <a:tcPr anchor="ctr"/>
                </a:tc>
                <a:tc>
                  <a:txBody>
                    <a:bodyPr/>
                    <a:lstStyle/>
                    <a:p>
                      <a:pPr algn="ctr"/>
                      <a:r>
                        <a:rPr lang="id-ID" sz="1600" dirty="0" smtClean="0"/>
                        <a:t>TARGET (%)</a:t>
                      </a:r>
                      <a:endParaRPr lang="id-ID" sz="1600" dirty="0"/>
                    </a:p>
                  </a:txBody>
                  <a:tcPr/>
                </a:tc>
              </a:tr>
              <a:tr h="337858">
                <a:tc>
                  <a:txBody>
                    <a:bodyPr/>
                    <a:lstStyle/>
                    <a:p>
                      <a:r>
                        <a:rPr lang="id-ID" sz="1600" dirty="0" smtClean="0"/>
                        <a:t>Penyelenggaraan</a:t>
                      </a:r>
                      <a:r>
                        <a:rPr lang="id-ID" sz="1600" baseline="0" dirty="0" smtClean="0"/>
                        <a:t> Musrenbangcam</a:t>
                      </a:r>
                      <a:endParaRPr lang="id-ID" sz="1600" dirty="0"/>
                    </a:p>
                  </a:txBody>
                  <a:tcPr/>
                </a:tc>
                <a:tc>
                  <a:txBody>
                    <a:bodyPr/>
                    <a:lstStyle/>
                    <a:p>
                      <a:r>
                        <a:rPr lang="id-ID" sz="1600" dirty="0" smtClean="0"/>
                        <a:t>Terpenuhinya Penyelenggaraan Musrenbangcam</a:t>
                      </a:r>
                      <a:endParaRPr lang="id-ID" sz="1600" dirty="0"/>
                    </a:p>
                  </a:txBody>
                  <a:tcPr/>
                </a:tc>
                <a:tc>
                  <a:txBody>
                    <a:bodyPr/>
                    <a:lstStyle/>
                    <a:p>
                      <a:pPr algn="ctr"/>
                      <a:r>
                        <a:rPr lang="id-ID" sz="1600" dirty="0" smtClean="0"/>
                        <a:t>1 keg</a:t>
                      </a:r>
                      <a:endParaRPr lang="id-ID" sz="1600" dirty="0"/>
                    </a:p>
                  </a:txBody>
                  <a:tcPr/>
                </a:tc>
              </a:tr>
              <a:tr h="337858">
                <a:tc>
                  <a:txBody>
                    <a:bodyPr/>
                    <a:lstStyle/>
                    <a:p>
                      <a:r>
                        <a:rPr lang="id-ID" sz="1600" dirty="0" smtClean="0"/>
                        <a:t>Pembinaan dan Pengawasan Penyelenggaraan Pemerintah Desa</a:t>
                      </a:r>
                      <a:endParaRPr lang="id-ID" sz="1600" dirty="0"/>
                    </a:p>
                  </a:txBody>
                  <a:tcPr/>
                </a:tc>
                <a:tc>
                  <a:txBody>
                    <a:bodyPr/>
                    <a:lstStyle/>
                    <a:p>
                      <a:r>
                        <a:rPr lang="id-ID" sz="1600" dirty="0" smtClean="0"/>
                        <a:t>Terpenuhinya Pembinaan dan Pengawsan Pemerintah</a:t>
                      </a:r>
                      <a:r>
                        <a:rPr lang="id-ID" sz="1600" baseline="0" dirty="0" smtClean="0"/>
                        <a:t>an Desa</a:t>
                      </a:r>
                      <a:endParaRPr lang="id-ID" sz="1600" dirty="0"/>
                    </a:p>
                  </a:txBody>
                  <a:tcPr/>
                </a:tc>
                <a:tc>
                  <a:txBody>
                    <a:bodyPr/>
                    <a:lstStyle/>
                    <a:p>
                      <a:pPr algn="ctr"/>
                      <a:r>
                        <a:rPr lang="id-ID" sz="1600" dirty="0" smtClean="0"/>
                        <a:t>1 keg</a:t>
                      </a:r>
                      <a:endParaRPr lang="id-ID" sz="1600" dirty="0"/>
                    </a:p>
                  </a:txBody>
                  <a:tcPr/>
                </a:tc>
              </a:tr>
              <a:tr h="337858">
                <a:tc>
                  <a:txBody>
                    <a:bodyPr/>
                    <a:lstStyle/>
                    <a:p>
                      <a:r>
                        <a:rPr lang="en-US" sz="1600" dirty="0" err="1" smtClean="0"/>
                        <a:t>Verifikasi</a:t>
                      </a:r>
                      <a:r>
                        <a:rPr lang="en-US" sz="1600" dirty="0" smtClean="0"/>
                        <a:t> </a:t>
                      </a:r>
                      <a:r>
                        <a:rPr lang="en-US" sz="1600" dirty="0" err="1" smtClean="0"/>
                        <a:t>APBDesa</a:t>
                      </a:r>
                      <a:endParaRPr lang="id-ID" sz="1600" dirty="0"/>
                    </a:p>
                  </a:txBody>
                  <a:tcPr/>
                </a:tc>
                <a:tc>
                  <a:txBody>
                    <a:bodyPr/>
                    <a:lstStyle/>
                    <a:p>
                      <a:r>
                        <a:rPr lang="en-US" sz="1600" dirty="0" err="1" smtClean="0"/>
                        <a:t>Terpenuhinya</a:t>
                      </a:r>
                      <a:r>
                        <a:rPr lang="en-US" sz="1600" baseline="0" dirty="0" smtClean="0"/>
                        <a:t> </a:t>
                      </a:r>
                      <a:r>
                        <a:rPr lang="en-US" sz="1600" baseline="0" dirty="0" err="1" smtClean="0"/>
                        <a:t>Verifikasi</a:t>
                      </a:r>
                      <a:r>
                        <a:rPr lang="en-US" sz="1600" baseline="0" dirty="0" smtClean="0"/>
                        <a:t> </a:t>
                      </a:r>
                      <a:r>
                        <a:rPr lang="en-US" sz="1600" baseline="0" dirty="0" err="1" smtClean="0"/>
                        <a:t>APBDesa</a:t>
                      </a:r>
                      <a:endParaRPr lang="id-ID" sz="1600" dirty="0"/>
                    </a:p>
                  </a:txBody>
                  <a:tcPr/>
                </a:tc>
                <a:tc>
                  <a:txBody>
                    <a:bodyPr/>
                    <a:lstStyle/>
                    <a:p>
                      <a:pPr algn="ctr"/>
                      <a:r>
                        <a:rPr lang="en-US" sz="1600" dirty="0" smtClean="0"/>
                        <a:t>1</a:t>
                      </a:r>
                      <a:r>
                        <a:rPr lang="en-US" sz="1600" baseline="0" dirty="0" smtClean="0"/>
                        <a:t> Keg</a:t>
                      </a:r>
                      <a:endParaRPr lang="id-ID" sz="1600" dirty="0"/>
                    </a:p>
                  </a:txBody>
                  <a:tcPr/>
                </a:tc>
              </a:tr>
              <a:tr h="337858">
                <a:tc>
                  <a:txBody>
                    <a:bodyPr/>
                    <a:lstStyle/>
                    <a:p>
                      <a:r>
                        <a:rPr lang="en-US" sz="1600" dirty="0" err="1" smtClean="0"/>
                        <a:t>Fasilitasi</a:t>
                      </a:r>
                      <a:r>
                        <a:rPr lang="en-US" sz="1600" dirty="0" smtClean="0"/>
                        <a:t> </a:t>
                      </a:r>
                      <a:r>
                        <a:rPr lang="en-US" sz="1600" dirty="0" err="1" smtClean="0"/>
                        <a:t>Pengelolaan</a:t>
                      </a:r>
                      <a:r>
                        <a:rPr lang="en-US" sz="1600" dirty="0" smtClean="0"/>
                        <a:t> </a:t>
                      </a:r>
                      <a:r>
                        <a:rPr lang="en-US" sz="1600" dirty="0" err="1" smtClean="0"/>
                        <a:t>Keungan</a:t>
                      </a:r>
                      <a:r>
                        <a:rPr lang="en-US" sz="1600" dirty="0" smtClean="0"/>
                        <a:t> </a:t>
                      </a:r>
                      <a:r>
                        <a:rPr lang="en-US" sz="1600" dirty="0" err="1" smtClean="0"/>
                        <a:t>Desa</a:t>
                      </a:r>
                      <a:endParaRPr lang="id-ID" sz="1600" dirty="0"/>
                    </a:p>
                  </a:txBody>
                  <a:tcPr/>
                </a:tc>
                <a:tc>
                  <a:txBody>
                    <a:bodyPr/>
                    <a:lstStyle/>
                    <a:p>
                      <a:r>
                        <a:rPr lang="en-US" sz="1600" dirty="0" err="1" smtClean="0"/>
                        <a:t>Terlaksankannya</a:t>
                      </a:r>
                      <a:r>
                        <a:rPr lang="en-US" sz="1600" baseline="0" dirty="0" smtClean="0"/>
                        <a:t> </a:t>
                      </a:r>
                      <a:r>
                        <a:rPr lang="en-US" sz="1600" baseline="0" dirty="0" err="1" smtClean="0"/>
                        <a:t>Pengelolaan</a:t>
                      </a:r>
                      <a:r>
                        <a:rPr lang="en-US" sz="1600" baseline="0" dirty="0" smtClean="0"/>
                        <a:t> </a:t>
                      </a:r>
                      <a:r>
                        <a:rPr lang="en-US" sz="1600" baseline="0" dirty="0" err="1" smtClean="0"/>
                        <a:t>keuangan</a:t>
                      </a:r>
                      <a:r>
                        <a:rPr lang="en-US" sz="1600" baseline="0" dirty="0" smtClean="0"/>
                        <a:t> </a:t>
                      </a:r>
                      <a:r>
                        <a:rPr lang="en-US" sz="1600" baseline="0" dirty="0" err="1" smtClean="0"/>
                        <a:t>desa</a:t>
                      </a:r>
                      <a:r>
                        <a:rPr lang="en-US" sz="1600" baseline="0" dirty="0" smtClean="0"/>
                        <a:t> </a:t>
                      </a:r>
                      <a:r>
                        <a:rPr lang="en-US" sz="1600" baseline="0" dirty="0" err="1" smtClean="0"/>
                        <a:t>denganakuntabel</a:t>
                      </a:r>
                      <a:r>
                        <a:rPr lang="en-US" sz="1600" baseline="0" dirty="0" smtClean="0"/>
                        <a:t> </a:t>
                      </a:r>
                      <a:endParaRPr lang="id-ID" sz="1600" dirty="0"/>
                    </a:p>
                  </a:txBody>
                  <a:tcPr/>
                </a:tc>
                <a:tc>
                  <a:txBody>
                    <a:bodyPr/>
                    <a:lstStyle/>
                    <a:p>
                      <a:pPr algn="ctr"/>
                      <a:r>
                        <a:rPr lang="en-US" sz="1600" dirty="0" smtClean="0"/>
                        <a:t>1 Keg</a:t>
                      </a:r>
                      <a:endParaRPr lang="id-ID" sz="1600" dirty="0"/>
                    </a:p>
                  </a:txBody>
                  <a:tcPr/>
                </a:tc>
              </a:tr>
              <a:tr h="337858">
                <a:tc>
                  <a:txBody>
                    <a:bodyPr/>
                    <a:lstStyle/>
                    <a:p>
                      <a:pPr algn="ctr"/>
                      <a:r>
                        <a:rPr lang="id-ID" sz="1600" dirty="0" smtClean="0"/>
                        <a:t>Program</a:t>
                      </a:r>
                      <a:endParaRPr lang="id-ID" sz="1600" dirty="0"/>
                    </a:p>
                  </a:txBody>
                  <a:tcPr/>
                </a:tc>
                <a:tc>
                  <a:txBody>
                    <a:bodyPr/>
                    <a:lstStyle/>
                    <a:p>
                      <a:pPr algn="ctr"/>
                      <a:r>
                        <a:rPr lang="id-ID" sz="1600" dirty="0" smtClean="0"/>
                        <a:t>Anggaran</a:t>
                      </a:r>
                      <a:endParaRPr lang="id-ID" sz="1600" dirty="0"/>
                    </a:p>
                  </a:txBody>
                  <a:tcPr/>
                </a:tc>
                <a:tc>
                  <a:txBody>
                    <a:bodyPr/>
                    <a:lstStyle/>
                    <a:p>
                      <a:pPr algn="ctr"/>
                      <a:r>
                        <a:rPr lang="id-ID" sz="1600" dirty="0" smtClean="0"/>
                        <a:t>Ket</a:t>
                      </a:r>
                      <a:endParaRPr lang="id-ID" sz="1600" dirty="0"/>
                    </a:p>
                  </a:txBody>
                  <a:tcPr/>
                </a:tc>
              </a:tr>
              <a:tr h="337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Penyelenggaraan</a:t>
                      </a:r>
                      <a:r>
                        <a:rPr lang="id-ID" sz="1600" baseline="0" dirty="0" smtClean="0"/>
                        <a:t> Musrenbangcam</a:t>
                      </a:r>
                      <a:endParaRPr lang="id-ID" sz="1600" dirty="0" smtClean="0"/>
                    </a:p>
                    <a:p>
                      <a:endParaRPr lang="id-ID" sz="1600" dirty="0"/>
                    </a:p>
                  </a:txBody>
                  <a:tcPr/>
                </a:tc>
                <a:tc>
                  <a:txBody>
                    <a:bodyPr/>
                    <a:lstStyle/>
                    <a:p>
                      <a:pPr algn="r"/>
                      <a:r>
                        <a:rPr lang="en-US" sz="1600" dirty="0" smtClean="0"/>
                        <a:t>21.6</a:t>
                      </a:r>
                      <a:r>
                        <a:rPr lang="id-ID" sz="1600" dirty="0" smtClean="0"/>
                        <a:t>00.000</a:t>
                      </a:r>
                      <a:endParaRPr lang="id-ID" sz="1600" dirty="0"/>
                    </a:p>
                  </a:txBody>
                  <a:tcPr/>
                </a:tc>
                <a:tc>
                  <a:txBody>
                    <a:bodyPr/>
                    <a:lstStyle/>
                    <a:p>
                      <a:pPr algn="ctr"/>
                      <a:r>
                        <a:rPr lang="id-ID" sz="1600" dirty="0" smtClean="0"/>
                        <a:t>APBD</a:t>
                      </a:r>
                      <a:endParaRPr lang="id-ID" sz="1600" dirty="0"/>
                    </a:p>
                  </a:txBody>
                  <a:tcPr/>
                </a:tc>
              </a:tr>
              <a:tr h="337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Pembinaan dan Pengawasan Penyelenggaraan Pemerintah Desa</a:t>
                      </a:r>
                    </a:p>
                    <a:p>
                      <a:endParaRPr lang="id-ID" sz="1600" dirty="0"/>
                    </a:p>
                  </a:txBody>
                  <a:tcPr/>
                </a:tc>
                <a:tc>
                  <a:txBody>
                    <a:bodyPr/>
                    <a:lstStyle/>
                    <a:p>
                      <a:pPr algn="r"/>
                      <a:r>
                        <a:rPr lang="en-US" sz="1600" dirty="0" smtClean="0"/>
                        <a:t>96.4</a:t>
                      </a:r>
                      <a:r>
                        <a:rPr lang="id-ID" sz="1600" dirty="0" smtClean="0"/>
                        <a:t>00.000</a:t>
                      </a:r>
                      <a:endParaRPr lang="id-ID" sz="1600" dirty="0"/>
                    </a:p>
                  </a:txBody>
                  <a:tcPr/>
                </a:tc>
                <a:tc>
                  <a:txBody>
                    <a:bodyPr/>
                    <a:lstStyle/>
                    <a:p>
                      <a:pPr algn="ctr"/>
                      <a:r>
                        <a:rPr lang="id-ID" sz="1600" dirty="0" smtClean="0"/>
                        <a:t>APBD</a:t>
                      </a:r>
                      <a:endParaRPr lang="id-ID" sz="1600" dirty="0"/>
                    </a:p>
                  </a:txBody>
                  <a:tcPr/>
                </a:tc>
              </a:tr>
            </a:tbl>
          </a:graphicData>
        </a:graphic>
      </p:graphicFrame>
      <p:sp>
        <p:nvSpPr>
          <p:cNvPr id="3" name="Title 2"/>
          <p:cNvSpPr>
            <a:spLocks noGrp="1"/>
          </p:cNvSpPr>
          <p:nvPr>
            <p:ph type="title"/>
          </p:nvPr>
        </p:nvSpPr>
        <p:spPr/>
        <p:txBody>
          <a:bodyPr>
            <a:normAutofit/>
          </a:bodyPr>
          <a:lstStyle/>
          <a:p>
            <a:r>
              <a:rPr lang="id-ID" sz="2400" b="1" dirty="0" smtClean="0"/>
              <a:t>P</a:t>
            </a:r>
            <a:r>
              <a:rPr lang="en-US" sz="2400" b="1" dirty="0" smtClean="0"/>
              <a:t>ENCAPAIAN </a:t>
            </a:r>
            <a:r>
              <a:rPr lang="id-ID" sz="2400" b="1" dirty="0" smtClean="0"/>
              <a:t>K</a:t>
            </a:r>
            <a:r>
              <a:rPr lang="en-US" sz="2400" b="1" dirty="0" smtClean="0"/>
              <a:t>INERJA</a:t>
            </a:r>
            <a:r>
              <a:rPr lang="id-ID" sz="2400" b="1" dirty="0" smtClean="0"/>
              <a:t> KASI PEMBERDAYAAN MASYARAKAT KECAMATAN </a:t>
            </a:r>
            <a:r>
              <a:rPr lang="en-US" sz="2400" b="1" dirty="0" smtClean="0"/>
              <a:t>SALE</a:t>
            </a:r>
            <a:endParaRPr lang="id-ID" sz="24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1463114193"/>
              </p:ext>
            </p:extLst>
          </p:nvPr>
        </p:nvGraphicFramePr>
        <p:xfrm>
          <a:off x="179512" y="1244524"/>
          <a:ext cx="8604448" cy="2171814"/>
        </p:xfrm>
        <a:graphic>
          <a:graphicData uri="http://schemas.openxmlformats.org/drawingml/2006/table">
            <a:tbl>
              <a:tblPr firstRow="1" bandRow="1">
                <a:tableStyleId>{5C22544A-7EE6-4342-B048-85BDC9FD1C3A}</a:tableStyleId>
              </a:tblPr>
              <a:tblGrid>
                <a:gridCol w="1960624"/>
                <a:gridCol w="5744232"/>
                <a:gridCol w="899592"/>
              </a:tblGrid>
              <a:tr h="522144">
                <a:tc>
                  <a:txBody>
                    <a:bodyPr/>
                    <a:lstStyle/>
                    <a:p>
                      <a:pPr algn="ctr"/>
                      <a:r>
                        <a:rPr lang="id-ID" sz="1600" dirty="0" smtClean="0"/>
                        <a:t>SASARAN STRATEGIS</a:t>
                      </a:r>
                      <a:endParaRPr lang="id-ID" sz="1600" dirty="0"/>
                    </a:p>
                  </a:txBody>
                  <a:tcPr/>
                </a:tc>
                <a:tc>
                  <a:txBody>
                    <a:bodyPr/>
                    <a:lstStyle/>
                    <a:p>
                      <a:pPr algn="ctr"/>
                      <a:r>
                        <a:rPr lang="id-ID" sz="1600" dirty="0" smtClean="0"/>
                        <a:t>INDIKATOR KINERJA</a:t>
                      </a:r>
                      <a:endParaRPr lang="id-ID" sz="1600" dirty="0"/>
                    </a:p>
                  </a:txBody>
                  <a:tcPr anchor="ctr"/>
                </a:tc>
                <a:tc>
                  <a:txBody>
                    <a:bodyPr/>
                    <a:lstStyle/>
                    <a:p>
                      <a:pPr algn="ctr"/>
                      <a:r>
                        <a:rPr lang="id-ID" sz="1600" dirty="0" smtClean="0"/>
                        <a:t>TARGET (%)</a:t>
                      </a:r>
                      <a:endParaRPr lang="id-ID" sz="1600" dirty="0"/>
                    </a:p>
                  </a:txBody>
                  <a:tcPr/>
                </a:tc>
              </a:tr>
              <a:tr h="337858">
                <a:tc>
                  <a:txBody>
                    <a:bodyPr/>
                    <a:lstStyle/>
                    <a:p>
                      <a:pPr algn="ctr"/>
                      <a:r>
                        <a:rPr lang="en-US" sz="1600" dirty="0" smtClean="0"/>
                        <a:t>Program</a:t>
                      </a:r>
                      <a:endParaRPr lang="id-ID" sz="1600" dirty="0"/>
                    </a:p>
                  </a:txBody>
                  <a:tcPr/>
                </a:tc>
                <a:tc>
                  <a:txBody>
                    <a:bodyPr/>
                    <a:lstStyle/>
                    <a:p>
                      <a:pPr algn="ctr"/>
                      <a:r>
                        <a:rPr lang="en-US" sz="1600" dirty="0" err="1" smtClean="0"/>
                        <a:t>Anggaran</a:t>
                      </a:r>
                      <a:endParaRPr lang="id-ID" sz="1600" dirty="0"/>
                    </a:p>
                  </a:txBody>
                  <a:tcPr/>
                </a:tc>
                <a:tc>
                  <a:txBody>
                    <a:bodyPr/>
                    <a:lstStyle/>
                    <a:p>
                      <a:pPr algn="ctr"/>
                      <a:r>
                        <a:rPr lang="en-US" sz="1600" dirty="0" err="1" smtClean="0"/>
                        <a:t>Ket</a:t>
                      </a:r>
                      <a:endParaRPr lang="id-ID" sz="1600" dirty="0"/>
                    </a:p>
                  </a:txBody>
                  <a:tcPr/>
                </a:tc>
              </a:tr>
              <a:tr h="337858">
                <a:tc>
                  <a:txBody>
                    <a:bodyPr/>
                    <a:lstStyle/>
                    <a:p>
                      <a:r>
                        <a:rPr lang="en-US" sz="1600" dirty="0" err="1" smtClean="0"/>
                        <a:t>Verifikasi</a:t>
                      </a:r>
                      <a:r>
                        <a:rPr lang="en-US" sz="1600" dirty="0" smtClean="0"/>
                        <a:t> </a:t>
                      </a:r>
                      <a:r>
                        <a:rPr lang="en-US" sz="1600" dirty="0" err="1" smtClean="0"/>
                        <a:t>APBDesa</a:t>
                      </a:r>
                      <a:endParaRPr lang="id-ID" sz="1600" dirty="0"/>
                    </a:p>
                  </a:txBody>
                  <a:tcPr/>
                </a:tc>
                <a:tc>
                  <a:txBody>
                    <a:bodyPr/>
                    <a:lstStyle/>
                    <a:p>
                      <a:pPr algn="r"/>
                      <a:r>
                        <a:rPr lang="en-US" sz="1600" dirty="0" smtClean="0"/>
                        <a:t>3.000.000</a:t>
                      </a:r>
                      <a:endParaRPr lang="id-ID" sz="1600" dirty="0"/>
                    </a:p>
                  </a:txBody>
                  <a:tcPr/>
                </a:tc>
                <a:tc>
                  <a:txBody>
                    <a:bodyPr/>
                    <a:lstStyle/>
                    <a:p>
                      <a:pPr algn="ctr"/>
                      <a:r>
                        <a:rPr lang="en-US" sz="1600" dirty="0" smtClean="0"/>
                        <a:t>APBD</a:t>
                      </a:r>
                      <a:endParaRPr lang="id-ID" sz="1600" dirty="0"/>
                    </a:p>
                  </a:txBody>
                  <a:tcPr/>
                </a:tc>
              </a:tr>
              <a:tr h="337858">
                <a:tc>
                  <a:txBody>
                    <a:bodyPr/>
                    <a:lstStyle/>
                    <a:p>
                      <a:r>
                        <a:rPr lang="en-US" sz="1600" dirty="0" err="1" smtClean="0"/>
                        <a:t>Fasilitasi</a:t>
                      </a:r>
                      <a:r>
                        <a:rPr lang="en-US" sz="1600" dirty="0" smtClean="0"/>
                        <a:t> </a:t>
                      </a:r>
                      <a:r>
                        <a:rPr lang="en-US" sz="1600" dirty="0" err="1" smtClean="0"/>
                        <a:t>Pengelolaan</a:t>
                      </a:r>
                      <a:r>
                        <a:rPr lang="en-US" sz="1600" dirty="0" smtClean="0"/>
                        <a:t> </a:t>
                      </a:r>
                      <a:r>
                        <a:rPr lang="en-US" sz="1600" dirty="0" err="1" smtClean="0"/>
                        <a:t>Keungan</a:t>
                      </a:r>
                      <a:r>
                        <a:rPr lang="en-US" sz="1600" dirty="0" smtClean="0"/>
                        <a:t> </a:t>
                      </a:r>
                      <a:r>
                        <a:rPr lang="en-US" sz="1600" dirty="0" err="1" smtClean="0"/>
                        <a:t>Desa</a:t>
                      </a:r>
                      <a:endParaRPr lang="id-ID" sz="1600" dirty="0"/>
                    </a:p>
                  </a:txBody>
                  <a:tcPr/>
                </a:tc>
                <a:tc>
                  <a:txBody>
                    <a:bodyPr/>
                    <a:lstStyle/>
                    <a:p>
                      <a:pPr algn="r"/>
                      <a:r>
                        <a:rPr lang="en-US" sz="1600" dirty="0" smtClean="0"/>
                        <a:t>6.000.000</a:t>
                      </a:r>
                      <a:endParaRPr lang="id-ID" sz="1600" dirty="0"/>
                    </a:p>
                  </a:txBody>
                  <a:tcPr/>
                </a:tc>
                <a:tc>
                  <a:txBody>
                    <a:bodyPr/>
                    <a:lstStyle/>
                    <a:p>
                      <a:pPr algn="ctr"/>
                      <a:r>
                        <a:rPr lang="en-US" sz="1600" dirty="0" smtClean="0"/>
                        <a:t>APBD</a:t>
                      </a:r>
                      <a:endParaRPr lang="id-ID" sz="1600" dirty="0"/>
                    </a:p>
                  </a:txBody>
                  <a:tcPr/>
                </a:tc>
              </a:tr>
              <a:tr h="337858">
                <a:tc>
                  <a:txBody>
                    <a:bodyPr/>
                    <a:lstStyle/>
                    <a:p>
                      <a:r>
                        <a:rPr lang="en-US" sz="1600" dirty="0" err="1" smtClean="0"/>
                        <a:t>Jumlah</a:t>
                      </a:r>
                      <a:endParaRPr lang="id-ID" sz="1600" dirty="0"/>
                    </a:p>
                  </a:txBody>
                  <a:tcPr/>
                </a:tc>
                <a:tc>
                  <a:txBody>
                    <a:bodyPr/>
                    <a:lstStyle/>
                    <a:p>
                      <a:pPr algn="r"/>
                      <a:r>
                        <a:rPr lang="en-US" sz="1600" dirty="0" smtClean="0"/>
                        <a:t>127.000.000</a:t>
                      </a:r>
                      <a:endParaRPr lang="id-ID" sz="1600" dirty="0"/>
                    </a:p>
                  </a:txBody>
                  <a:tcPr/>
                </a:tc>
                <a:tc>
                  <a:txBody>
                    <a:bodyPr/>
                    <a:lstStyle/>
                    <a:p>
                      <a:pPr algn="ctr"/>
                      <a:r>
                        <a:rPr lang="en-US" sz="1600" dirty="0" smtClean="0"/>
                        <a:t>APBD</a:t>
                      </a:r>
                      <a:endParaRPr lang="id-ID" sz="1600" dirty="0"/>
                    </a:p>
                  </a:txBody>
                  <a:tcPr/>
                </a:tc>
              </a:tr>
            </a:tbl>
          </a:graphicData>
        </a:graphic>
      </p:graphicFrame>
      <p:sp>
        <p:nvSpPr>
          <p:cNvPr id="3" name="Title 2"/>
          <p:cNvSpPr>
            <a:spLocks noGrp="1"/>
          </p:cNvSpPr>
          <p:nvPr>
            <p:ph type="title"/>
          </p:nvPr>
        </p:nvSpPr>
        <p:spPr/>
        <p:txBody>
          <a:bodyPr>
            <a:normAutofit/>
          </a:bodyPr>
          <a:lstStyle/>
          <a:p>
            <a:r>
              <a:rPr lang="id-ID" sz="2400" b="1" dirty="0" smtClean="0"/>
              <a:t>P</a:t>
            </a:r>
            <a:r>
              <a:rPr lang="en-US" sz="2400" b="1" dirty="0" smtClean="0"/>
              <a:t>ENCAPAIAN </a:t>
            </a:r>
            <a:r>
              <a:rPr lang="id-ID" sz="2400" b="1" dirty="0" smtClean="0"/>
              <a:t>K</a:t>
            </a:r>
            <a:r>
              <a:rPr lang="en-US" sz="2400" b="1" dirty="0" smtClean="0"/>
              <a:t>INERJA</a:t>
            </a:r>
            <a:r>
              <a:rPr lang="id-ID" sz="2400" b="1" dirty="0" smtClean="0"/>
              <a:t> KASI PEMBERDAYAAN MASYARAKAT KECAMATAN </a:t>
            </a:r>
            <a:r>
              <a:rPr lang="en-US" sz="2400" b="1" dirty="0" smtClean="0"/>
              <a:t>SALE</a:t>
            </a:r>
            <a:endParaRPr lang="id-ID" sz="2400" b="1" dirty="0"/>
          </a:p>
        </p:txBody>
      </p:sp>
    </p:spTree>
    <p:extLst>
      <p:ext uri="{BB962C8B-B14F-4D97-AF65-F5344CB8AC3E}">
        <p14:creationId xmlns:p14="http://schemas.microsoft.com/office/powerpoint/2010/main" val="19739115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16632"/>
            <a:ext cx="8153400" cy="864096"/>
          </a:xfrm>
        </p:spPr>
        <p:txBody>
          <a:bodyPr>
            <a:noAutofit/>
          </a:bodyPr>
          <a:lstStyle/>
          <a:p>
            <a:r>
              <a:rPr lang="id-ID" sz="3200" b="1" dirty="0" smtClean="0">
                <a:solidFill>
                  <a:schemeClr val="tx1"/>
                </a:solidFill>
              </a:rPr>
              <a:t>P</a:t>
            </a:r>
            <a:r>
              <a:rPr lang="en-US" sz="3200" b="1" dirty="0" smtClean="0">
                <a:solidFill>
                  <a:schemeClr val="tx1"/>
                </a:solidFill>
              </a:rPr>
              <a:t>ENCAPAIAN </a:t>
            </a:r>
            <a:r>
              <a:rPr lang="id-ID" sz="3200" b="1" dirty="0" smtClean="0">
                <a:solidFill>
                  <a:schemeClr val="tx1"/>
                </a:solidFill>
              </a:rPr>
              <a:t>K</a:t>
            </a:r>
            <a:r>
              <a:rPr lang="en-US" sz="3200" b="1" dirty="0" smtClean="0">
                <a:solidFill>
                  <a:schemeClr val="tx1"/>
                </a:solidFill>
              </a:rPr>
              <a:t>INERJA</a:t>
            </a:r>
            <a:r>
              <a:rPr lang="id-ID" sz="3200" b="1" dirty="0" smtClean="0">
                <a:solidFill>
                  <a:schemeClr val="tx1"/>
                </a:solidFill>
              </a:rPr>
              <a:t> KASI TRANTIB KECAMATAN </a:t>
            </a:r>
            <a:r>
              <a:rPr lang="en-US" sz="3200" b="1" dirty="0" smtClean="0">
                <a:solidFill>
                  <a:schemeClr val="tx1"/>
                </a:solidFill>
              </a:rPr>
              <a:t>SALE</a:t>
            </a:r>
            <a:endParaRPr lang="id-ID" sz="3200"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311258337"/>
              </p:ext>
            </p:extLst>
          </p:nvPr>
        </p:nvGraphicFramePr>
        <p:xfrm>
          <a:off x="251520" y="1685819"/>
          <a:ext cx="8604448" cy="3330054"/>
        </p:xfrm>
        <a:graphic>
          <a:graphicData uri="http://schemas.openxmlformats.org/drawingml/2006/table">
            <a:tbl>
              <a:tblPr firstRow="1" bandRow="1">
                <a:tableStyleId>{5C22544A-7EE6-4342-B048-85BDC9FD1C3A}</a:tableStyleId>
              </a:tblPr>
              <a:tblGrid>
                <a:gridCol w="1960624"/>
                <a:gridCol w="5744232"/>
                <a:gridCol w="899592"/>
              </a:tblGrid>
              <a:tr h="522144">
                <a:tc>
                  <a:txBody>
                    <a:bodyPr/>
                    <a:lstStyle/>
                    <a:p>
                      <a:pPr algn="ctr"/>
                      <a:r>
                        <a:rPr lang="id-ID" sz="1600" dirty="0" smtClean="0"/>
                        <a:t>SASARAN STRATEGIS</a:t>
                      </a:r>
                      <a:endParaRPr lang="id-ID" sz="1600" dirty="0"/>
                    </a:p>
                  </a:txBody>
                  <a:tcPr/>
                </a:tc>
                <a:tc>
                  <a:txBody>
                    <a:bodyPr/>
                    <a:lstStyle/>
                    <a:p>
                      <a:pPr algn="ctr"/>
                      <a:r>
                        <a:rPr lang="id-ID" sz="1600" dirty="0" smtClean="0"/>
                        <a:t>INDIKATOR KINERJA</a:t>
                      </a:r>
                      <a:endParaRPr lang="id-ID" sz="1600" dirty="0"/>
                    </a:p>
                  </a:txBody>
                  <a:tcPr anchor="ctr"/>
                </a:tc>
                <a:tc>
                  <a:txBody>
                    <a:bodyPr/>
                    <a:lstStyle/>
                    <a:p>
                      <a:pPr algn="ctr"/>
                      <a:r>
                        <a:rPr lang="id-ID" sz="1600" dirty="0" smtClean="0"/>
                        <a:t>TARGET (%)</a:t>
                      </a:r>
                      <a:endParaRPr lang="id-ID" sz="1600" dirty="0"/>
                    </a:p>
                  </a:txBody>
                  <a:tcPr/>
                </a:tc>
              </a:tr>
              <a:tr h="337858">
                <a:tc>
                  <a:txBody>
                    <a:bodyPr/>
                    <a:lstStyle/>
                    <a:p>
                      <a:r>
                        <a:rPr lang="id-ID" sz="1600" dirty="0" smtClean="0"/>
                        <a:t>Pembinaan Anggota Hansip/Linmas</a:t>
                      </a:r>
                      <a:endParaRPr lang="id-ID" sz="1600" dirty="0"/>
                    </a:p>
                  </a:txBody>
                  <a:tcPr/>
                </a:tc>
                <a:tc>
                  <a:txBody>
                    <a:bodyPr/>
                    <a:lstStyle/>
                    <a:p>
                      <a:r>
                        <a:rPr lang="id-ID" sz="1600" dirty="0" smtClean="0"/>
                        <a:t>Tercukupinya Pembinaan Anggota Linmas</a:t>
                      </a:r>
                      <a:endParaRPr lang="id-ID" sz="1600" dirty="0"/>
                    </a:p>
                  </a:txBody>
                  <a:tcPr/>
                </a:tc>
                <a:tc>
                  <a:txBody>
                    <a:bodyPr/>
                    <a:lstStyle/>
                    <a:p>
                      <a:pPr algn="ctr"/>
                      <a:r>
                        <a:rPr lang="id-ID" sz="1600" dirty="0" smtClean="0"/>
                        <a:t>1 keg</a:t>
                      </a:r>
                      <a:endParaRPr lang="id-ID" sz="1600" dirty="0"/>
                    </a:p>
                  </a:txBody>
                  <a:tcPr/>
                </a:tc>
              </a:tr>
              <a:tr h="337858">
                <a:tc>
                  <a:txBody>
                    <a:bodyPr/>
                    <a:lstStyle/>
                    <a:p>
                      <a:r>
                        <a:rPr lang="id-ID" sz="1600" dirty="0" smtClean="0"/>
                        <a:t>Fasilitasi PATEN</a:t>
                      </a:r>
                      <a:endParaRPr lang="id-ID" sz="1600" dirty="0"/>
                    </a:p>
                  </a:txBody>
                  <a:tcPr/>
                </a:tc>
                <a:tc>
                  <a:txBody>
                    <a:bodyPr/>
                    <a:lstStyle/>
                    <a:p>
                      <a:r>
                        <a:rPr lang="id-ID" sz="1600" dirty="0" smtClean="0"/>
                        <a:t>Tercukupinya Fasilitasi PATEN</a:t>
                      </a:r>
                      <a:endParaRPr lang="id-ID" sz="1600" dirty="0"/>
                    </a:p>
                  </a:txBody>
                  <a:tcPr/>
                </a:tc>
                <a:tc>
                  <a:txBody>
                    <a:bodyPr/>
                    <a:lstStyle/>
                    <a:p>
                      <a:pPr algn="ctr"/>
                      <a:r>
                        <a:rPr lang="id-ID" sz="1600" dirty="0" smtClean="0"/>
                        <a:t>1 keg</a:t>
                      </a:r>
                      <a:endParaRPr lang="id-ID" sz="1600" dirty="0"/>
                    </a:p>
                  </a:txBody>
                  <a:tcPr/>
                </a:tc>
              </a:tr>
              <a:tr h="337858">
                <a:tc>
                  <a:txBody>
                    <a:bodyPr/>
                    <a:lstStyle/>
                    <a:p>
                      <a:pPr algn="ctr"/>
                      <a:r>
                        <a:rPr lang="id-ID" sz="1600" dirty="0" smtClean="0"/>
                        <a:t>Program</a:t>
                      </a:r>
                      <a:endParaRPr lang="id-ID"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600" dirty="0" smtClean="0"/>
                        <a:t>Anggaran</a:t>
                      </a:r>
                    </a:p>
                  </a:txBody>
                  <a:tcPr/>
                </a:tc>
                <a:tc>
                  <a:txBody>
                    <a:bodyPr/>
                    <a:lstStyle/>
                    <a:p>
                      <a:pPr algn="ctr"/>
                      <a:r>
                        <a:rPr lang="id-ID" sz="1600" dirty="0" smtClean="0"/>
                        <a:t>Ket</a:t>
                      </a:r>
                      <a:endParaRPr lang="id-ID" sz="1600" dirty="0"/>
                    </a:p>
                  </a:txBody>
                  <a:tcPr/>
                </a:tc>
              </a:tr>
              <a:tr h="337858">
                <a:tc>
                  <a:txBody>
                    <a:bodyPr/>
                    <a:lstStyle/>
                    <a:p>
                      <a:r>
                        <a:rPr lang="id-ID" sz="1600" dirty="0" smtClean="0"/>
                        <a:t>Pembinaan Anggota Hansip/Linmas</a:t>
                      </a:r>
                      <a:endParaRPr lang="id-ID"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id-ID" sz="1600" dirty="0" smtClean="0"/>
                        <a:t>10.000.000</a:t>
                      </a:r>
                    </a:p>
                  </a:txBody>
                  <a:tcPr/>
                </a:tc>
                <a:tc>
                  <a:txBody>
                    <a:bodyPr/>
                    <a:lstStyle/>
                    <a:p>
                      <a:pPr algn="ctr"/>
                      <a:r>
                        <a:rPr lang="id-ID" sz="1600" dirty="0" smtClean="0"/>
                        <a:t>APBD</a:t>
                      </a:r>
                      <a:endParaRPr lang="id-ID" sz="1600" dirty="0"/>
                    </a:p>
                  </a:txBody>
                  <a:tcPr/>
                </a:tc>
              </a:tr>
              <a:tr h="337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Fasilitasi PATEN</a:t>
                      </a:r>
                    </a:p>
                    <a:p>
                      <a:endParaRPr lang="id-ID"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t>74</a:t>
                      </a:r>
                      <a:r>
                        <a:rPr lang="id-ID" sz="1600" dirty="0" smtClean="0"/>
                        <a:t>.</a:t>
                      </a:r>
                      <a:r>
                        <a:rPr lang="en-US" sz="1600" dirty="0" smtClean="0"/>
                        <a:t>8</a:t>
                      </a:r>
                      <a:r>
                        <a:rPr lang="id-ID" sz="1600" dirty="0" smtClean="0"/>
                        <a:t>00.000</a:t>
                      </a:r>
                    </a:p>
                  </a:txBody>
                  <a:tcPr/>
                </a:tc>
                <a:tc>
                  <a:txBody>
                    <a:bodyPr/>
                    <a:lstStyle/>
                    <a:p>
                      <a:pPr algn="ctr"/>
                      <a:r>
                        <a:rPr lang="id-ID" sz="1600" dirty="0" smtClean="0"/>
                        <a:t>APBD</a:t>
                      </a:r>
                      <a:endParaRPr lang="id-ID" sz="1600" dirty="0"/>
                    </a:p>
                  </a:txBody>
                  <a:tcPr/>
                </a:tc>
              </a:tr>
              <a:tr h="337858">
                <a:tc>
                  <a:txBody>
                    <a:bodyPr/>
                    <a:lstStyle/>
                    <a:p>
                      <a:r>
                        <a:rPr lang="id-ID" sz="1600" dirty="0" smtClean="0"/>
                        <a:t>JUMLAH</a:t>
                      </a:r>
                      <a:endParaRPr lang="id-ID"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t>8</a:t>
                      </a:r>
                      <a:r>
                        <a:rPr lang="id-ID" sz="1600" dirty="0" smtClean="0"/>
                        <a:t>4.</a:t>
                      </a:r>
                      <a:r>
                        <a:rPr lang="en-US" sz="1600" dirty="0" smtClean="0"/>
                        <a:t>8</a:t>
                      </a:r>
                      <a:r>
                        <a:rPr lang="id-ID" sz="1600" dirty="0" smtClean="0"/>
                        <a:t>00.000</a:t>
                      </a:r>
                    </a:p>
                  </a:txBody>
                  <a:tcPr/>
                </a:tc>
                <a:tc>
                  <a:txBody>
                    <a:bodyPr/>
                    <a:lstStyle/>
                    <a:p>
                      <a:pPr algn="ctr"/>
                      <a:endParaRPr lang="id-ID" sz="1600" dirty="0"/>
                    </a:p>
                  </a:txBody>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16632"/>
            <a:ext cx="8153400" cy="864096"/>
          </a:xfrm>
        </p:spPr>
        <p:txBody>
          <a:bodyPr>
            <a:noAutofit/>
          </a:bodyPr>
          <a:lstStyle/>
          <a:p>
            <a:r>
              <a:rPr lang="id-ID" sz="2400" b="1" dirty="0" smtClean="0">
                <a:solidFill>
                  <a:schemeClr val="tx1"/>
                </a:solidFill>
              </a:rPr>
              <a:t>P</a:t>
            </a:r>
            <a:r>
              <a:rPr lang="en-US" sz="2400" b="1" dirty="0" smtClean="0">
                <a:solidFill>
                  <a:schemeClr val="tx1"/>
                </a:solidFill>
              </a:rPr>
              <a:t>ENCAPAIAN </a:t>
            </a:r>
            <a:r>
              <a:rPr lang="id-ID" sz="2400" b="1" dirty="0" smtClean="0">
                <a:solidFill>
                  <a:schemeClr val="tx1"/>
                </a:solidFill>
              </a:rPr>
              <a:t>K</a:t>
            </a:r>
            <a:r>
              <a:rPr lang="en-US" sz="2400" b="1" dirty="0" smtClean="0">
                <a:solidFill>
                  <a:schemeClr val="tx1"/>
                </a:solidFill>
              </a:rPr>
              <a:t>INERJA</a:t>
            </a:r>
            <a:r>
              <a:rPr lang="id-ID" sz="2400" b="1" dirty="0" smtClean="0">
                <a:solidFill>
                  <a:schemeClr val="tx1"/>
                </a:solidFill>
              </a:rPr>
              <a:t> KEPALA SUB BAGIAN UMUM DAN KEPEGAWAIAN KECAMATAN </a:t>
            </a:r>
            <a:r>
              <a:rPr lang="en-US" sz="2400" b="1" dirty="0" smtClean="0">
                <a:solidFill>
                  <a:schemeClr val="tx1"/>
                </a:solidFill>
              </a:rPr>
              <a:t>SALE</a:t>
            </a:r>
            <a:endParaRPr lang="id-ID" sz="2400"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54295934"/>
              </p:ext>
            </p:extLst>
          </p:nvPr>
        </p:nvGraphicFramePr>
        <p:xfrm>
          <a:off x="251520" y="1685819"/>
          <a:ext cx="8604448" cy="4208818"/>
        </p:xfrm>
        <a:graphic>
          <a:graphicData uri="http://schemas.openxmlformats.org/drawingml/2006/table">
            <a:tbl>
              <a:tblPr firstRow="1" bandRow="1">
                <a:tableStyleId>{5C22544A-7EE6-4342-B048-85BDC9FD1C3A}</a:tableStyleId>
              </a:tblPr>
              <a:tblGrid>
                <a:gridCol w="1960624"/>
                <a:gridCol w="5744232"/>
                <a:gridCol w="899592"/>
              </a:tblGrid>
              <a:tr h="522144">
                <a:tc>
                  <a:txBody>
                    <a:bodyPr/>
                    <a:lstStyle/>
                    <a:p>
                      <a:pPr algn="ctr"/>
                      <a:r>
                        <a:rPr lang="id-ID" sz="1600" dirty="0" smtClean="0"/>
                        <a:t>SASARAN STRATEGIS</a:t>
                      </a:r>
                      <a:endParaRPr lang="id-ID" sz="1600" dirty="0"/>
                    </a:p>
                  </a:txBody>
                  <a:tcPr/>
                </a:tc>
                <a:tc>
                  <a:txBody>
                    <a:bodyPr/>
                    <a:lstStyle/>
                    <a:p>
                      <a:pPr algn="ctr"/>
                      <a:r>
                        <a:rPr lang="id-ID" sz="1600" dirty="0" smtClean="0"/>
                        <a:t>INDIKATOR KINERJA</a:t>
                      </a:r>
                      <a:endParaRPr lang="id-ID" sz="1600" dirty="0"/>
                    </a:p>
                  </a:txBody>
                  <a:tcPr anchor="ctr"/>
                </a:tc>
                <a:tc>
                  <a:txBody>
                    <a:bodyPr/>
                    <a:lstStyle/>
                    <a:p>
                      <a:pPr algn="ctr"/>
                      <a:r>
                        <a:rPr lang="id-ID" sz="1600" dirty="0" smtClean="0"/>
                        <a:t>TARGET (%)</a:t>
                      </a:r>
                      <a:endParaRPr lang="id-ID" sz="1600" dirty="0"/>
                    </a:p>
                  </a:txBody>
                  <a:tcPr/>
                </a:tc>
              </a:tr>
              <a:tr h="337858">
                <a:tc>
                  <a:txBody>
                    <a:bodyPr/>
                    <a:lstStyle/>
                    <a:p>
                      <a:r>
                        <a:rPr lang="id-ID" sz="1600" dirty="0" smtClean="0"/>
                        <a:t>Program</a:t>
                      </a:r>
                      <a:r>
                        <a:rPr lang="id-ID" sz="1600" baseline="0" dirty="0" smtClean="0"/>
                        <a:t> Pelayanan Administrasi Perkantoran</a:t>
                      </a:r>
                      <a:endParaRPr lang="id-ID" sz="1600" dirty="0"/>
                    </a:p>
                  </a:txBody>
                  <a:tcPr/>
                </a:tc>
                <a:tc>
                  <a:txBody>
                    <a:bodyPr/>
                    <a:lstStyle/>
                    <a:p>
                      <a:r>
                        <a:rPr lang="id-ID" sz="1600" dirty="0" smtClean="0"/>
                        <a:t>Terlaksananya</a:t>
                      </a:r>
                      <a:r>
                        <a:rPr lang="id-ID" sz="1600" baseline="0" dirty="0" smtClean="0"/>
                        <a:t> Program Pelayanan Administrasi Perkantoran</a:t>
                      </a:r>
                      <a:endParaRPr lang="id-ID" sz="1600" dirty="0"/>
                    </a:p>
                  </a:txBody>
                  <a:tcPr/>
                </a:tc>
                <a:tc>
                  <a:txBody>
                    <a:bodyPr/>
                    <a:lstStyle/>
                    <a:p>
                      <a:pPr algn="ctr"/>
                      <a:r>
                        <a:rPr lang="id-ID" sz="1600" dirty="0" smtClean="0"/>
                        <a:t>12 bulan</a:t>
                      </a:r>
                      <a:endParaRPr lang="id-ID" sz="1600" dirty="0"/>
                    </a:p>
                  </a:txBody>
                  <a:tcPr/>
                </a:tc>
              </a:tr>
              <a:tr h="337858">
                <a:tc>
                  <a:txBody>
                    <a:bodyPr/>
                    <a:lstStyle/>
                    <a:p>
                      <a:r>
                        <a:rPr lang="id-ID" sz="1600" dirty="0" smtClean="0"/>
                        <a:t>Program Peningkatan Sarana Prasarana Aparatus</a:t>
                      </a:r>
                      <a:endParaRPr lang="id-ID" sz="1600" dirty="0"/>
                    </a:p>
                  </a:txBody>
                  <a:tcPr/>
                </a:tc>
                <a:tc>
                  <a:txBody>
                    <a:bodyPr/>
                    <a:lstStyle/>
                    <a:p>
                      <a:r>
                        <a:rPr lang="id-ID" sz="1600" dirty="0" smtClean="0"/>
                        <a:t>Terlaksananya Program Peningkatan sarana dan prasarana Aparatus</a:t>
                      </a:r>
                      <a:endParaRPr lang="id-ID" sz="1600" dirty="0"/>
                    </a:p>
                  </a:txBody>
                  <a:tcPr/>
                </a:tc>
                <a:tc>
                  <a:txBody>
                    <a:bodyPr/>
                    <a:lstStyle/>
                    <a:p>
                      <a:pPr algn="ctr"/>
                      <a:r>
                        <a:rPr lang="id-ID" sz="1600" dirty="0" smtClean="0"/>
                        <a:t>12 bulan</a:t>
                      </a:r>
                      <a:endParaRPr lang="id-ID" sz="1600" dirty="0"/>
                    </a:p>
                  </a:txBody>
                  <a:tcPr/>
                </a:tc>
              </a:tr>
              <a:tr h="337858">
                <a:tc>
                  <a:txBody>
                    <a:bodyPr/>
                    <a:lstStyle/>
                    <a:p>
                      <a:pPr algn="ctr"/>
                      <a:r>
                        <a:rPr lang="id-ID" sz="1600" dirty="0" smtClean="0"/>
                        <a:t>Program</a:t>
                      </a:r>
                      <a:endParaRPr lang="id-ID"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600" dirty="0" smtClean="0"/>
                        <a:t>Anggaran</a:t>
                      </a:r>
                    </a:p>
                  </a:txBody>
                  <a:tcPr/>
                </a:tc>
                <a:tc>
                  <a:txBody>
                    <a:bodyPr/>
                    <a:lstStyle/>
                    <a:p>
                      <a:pPr algn="ctr"/>
                      <a:r>
                        <a:rPr lang="id-ID" sz="1600" dirty="0" smtClean="0"/>
                        <a:t>Ket</a:t>
                      </a:r>
                      <a:endParaRPr lang="id-ID" sz="1600" dirty="0"/>
                    </a:p>
                  </a:txBody>
                  <a:tcPr/>
                </a:tc>
              </a:tr>
              <a:tr h="337858">
                <a:tc>
                  <a:txBody>
                    <a:bodyPr/>
                    <a:lstStyle/>
                    <a:p>
                      <a:r>
                        <a:rPr lang="id-ID" sz="1600" dirty="0" smtClean="0"/>
                        <a:t>Program</a:t>
                      </a:r>
                      <a:r>
                        <a:rPr lang="id-ID" sz="1600" baseline="0" dirty="0" smtClean="0"/>
                        <a:t> Pelayanan Administrasi Perkantoran</a:t>
                      </a:r>
                      <a:endParaRPr lang="id-ID" sz="1600" dirty="0"/>
                    </a:p>
                  </a:txBody>
                  <a:tcPr/>
                </a:tc>
                <a:tc>
                  <a:txBody>
                    <a:bodyPr/>
                    <a:lstStyle/>
                    <a:p>
                      <a:pPr algn="r"/>
                      <a:r>
                        <a:rPr lang="en-US" sz="1600" dirty="0" smtClean="0"/>
                        <a:t>256.210.000</a:t>
                      </a:r>
                    </a:p>
                  </a:txBody>
                  <a:tcPr/>
                </a:tc>
                <a:tc>
                  <a:txBody>
                    <a:bodyPr/>
                    <a:lstStyle/>
                    <a:p>
                      <a:pPr algn="ctr"/>
                      <a:r>
                        <a:rPr lang="id-ID" sz="1600" dirty="0" smtClean="0"/>
                        <a:t>APBD</a:t>
                      </a:r>
                      <a:endParaRPr lang="id-ID" sz="1600" dirty="0"/>
                    </a:p>
                  </a:txBody>
                  <a:tcPr/>
                </a:tc>
              </a:tr>
              <a:tr h="337858">
                <a:tc>
                  <a:txBody>
                    <a:bodyPr/>
                    <a:lstStyle/>
                    <a:p>
                      <a:r>
                        <a:rPr lang="id-ID" sz="1600" dirty="0" smtClean="0"/>
                        <a:t>Program Peningkatan Sarana Prasarana Aparatus</a:t>
                      </a:r>
                      <a:endParaRPr lang="id-ID"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t>103.174</a:t>
                      </a:r>
                      <a:r>
                        <a:rPr lang="id-ID" sz="1600" dirty="0" smtClean="0"/>
                        <a:t>.000</a:t>
                      </a:r>
                    </a:p>
                  </a:txBody>
                  <a:tcPr/>
                </a:tc>
                <a:tc>
                  <a:txBody>
                    <a:bodyPr/>
                    <a:lstStyle/>
                    <a:p>
                      <a:pPr algn="ctr"/>
                      <a:r>
                        <a:rPr lang="id-ID" sz="1600" dirty="0" smtClean="0"/>
                        <a:t>APBD</a:t>
                      </a:r>
                      <a:endParaRPr lang="id-ID" sz="1600" dirty="0"/>
                    </a:p>
                  </a:txBody>
                  <a:tcPr/>
                </a:tc>
              </a:tr>
            </a:tbl>
          </a:graphicData>
        </a:graphic>
      </p:graphicFrame>
    </p:spTree>
    <p:extLst>
      <p:ext uri="{BB962C8B-B14F-4D97-AF65-F5344CB8AC3E}">
        <p14:creationId xmlns:p14="http://schemas.microsoft.com/office/powerpoint/2010/main" val="33711704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1864758378"/>
              </p:ext>
            </p:extLst>
          </p:nvPr>
        </p:nvGraphicFramePr>
        <p:xfrm>
          <a:off x="258062" y="980728"/>
          <a:ext cx="8524028" cy="5616312"/>
        </p:xfrm>
        <a:graphic>
          <a:graphicData uri="http://schemas.openxmlformats.org/drawingml/2006/table">
            <a:tbl>
              <a:tblPr firstRow="1" bandRow="1">
                <a:tableStyleId>{5C22544A-7EE6-4342-B048-85BDC9FD1C3A}</a:tableStyleId>
              </a:tblPr>
              <a:tblGrid>
                <a:gridCol w="1942299"/>
                <a:gridCol w="5690545"/>
                <a:gridCol w="891184"/>
              </a:tblGrid>
              <a:tr h="509584">
                <a:tc>
                  <a:txBody>
                    <a:bodyPr/>
                    <a:lstStyle/>
                    <a:p>
                      <a:pPr algn="ctr"/>
                      <a:r>
                        <a:rPr lang="id-ID" sz="1200" dirty="0" smtClean="0"/>
                        <a:t>SASARAN STRATEGIS</a:t>
                      </a:r>
                      <a:endParaRPr lang="id-ID" sz="1200" dirty="0"/>
                    </a:p>
                  </a:txBody>
                  <a:tcPr/>
                </a:tc>
                <a:tc>
                  <a:txBody>
                    <a:bodyPr/>
                    <a:lstStyle/>
                    <a:p>
                      <a:pPr algn="ctr"/>
                      <a:r>
                        <a:rPr lang="id-ID" sz="1200" dirty="0" smtClean="0"/>
                        <a:t>INDIKATOR KINERJA</a:t>
                      </a:r>
                      <a:endParaRPr lang="id-ID" sz="1200" dirty="0"/>
                    </a:p>
                  </a:txBody>
                  <a:tcPr anchor="ctr"/>
                </a:tc>
                <a:tc>
                  <a:txBody>
                    <a:bodyPr/>
                    <a:lstStyle/>
                    <a:p>
                      <a:pPr algn="ctr"/>
                      <a:r>
                        <a:rPr lang="id-ID" sz="1200" dirty="0" smtClean="0"/>
                        <a:t>TARGET (%)</a:t>
                      </a:r>
                      <a:endParaRPr lang="id-ID" sz="1200" dirty="0"/>
                    </a:p>
                  </a:txBody>
                  <a:tcPr/>
                </a:tc>
              </a:tr>
              <a:tr h="329731">
                <a:tc>
                  <a:txBody>
                    <a:bodyPr/>
                    <a:lstStyle/>
                    <a:p>
                      <a:r>
                        <a:rPr lang="id-ID" sz="1200" dirty="0" smtClean="0"/>
                        <a:t>Fasilitasi MTQ</a:t>
                      </a:r>
                      <a:endParaRPr lang="id-ID" sz="1200" dirty="0"/>
                    </a:p>
                  </a:txBody>
                  <a:tcPr/>
                </a:tc>
                <a:tc>
                  <a:txBody>
                    <a:bodyPr/>
                    <a:lstStyle/>
                    <a:p>
                      <a:r>
                        <a:rPr lang="id-ID" sz="1200" dirty="0" smtClean="0"/>
                        <a:t>Terpenuhinya Fasilitasi</a:t>
                      </a:r>
                      <a:r>
                        <a:rPr lang="id-ID" sz="1200" baseline="0" dirty="0" smtClean="0"/>
                        <a:t> MTQ</a:t>
                      </a:r>
                      <a:endParaRPr lang="id-ID" sz="1200" dirty="0"/>
                    </a:p>
                  </a:txBody>
                  <a:tcPr/>
                </a:tc>
                <a:tc>
                  <a:txBody>
                    <a:bodyPr/>
                    <a:lstStyle/>
                    <a:p>
                      <a:pPr algn="ctr"/>
                      <a:r>
                        <a:rPr lang="id-ID" sz="1200" dirty="0" smtClean="0"/>
                        <a:t>1 keg</a:t>
                      </a:r>
                      <a:endParaRPr lang="id-ID" sz="1200" dirty="0"/>
                    </a:p>
                  </a:txBody>
                  <a:tcPr/>
                </a:tc>
              </a:tr>
              <a:tr h="329731">
                <a:tc>
                  <a:txBody>
                    <a:bodyPr/>
                    <a:lstStyle/>
                    <a:p>
                      <a:r>
                        <a:rPr lang="id-ID" sz="1200" dirty="0" smtClean="0"/>
                        <a:t>Perlindungan Anak</a:t>
                      </a:r>
                      <a:endParaRPr lang="id-ID" sz="1200" dirty="0"/>
                    </a:p>
                  </a:txBody>
                  <a:tcPr/>
                </a:tc>
                <a:tc>
                  <a:txBody>
                    <a:bodyPr/>
                    <a:lstStyle/>
                    <a:p>
                      <a:r>
                        <a:rPr lang="id-ID" sz="1200" dirty="0" smtClean="0"/>
                        <a:t>Terpenuhinya Perlindungan Anak</a:t>
                      </a:r>
                      <a:endParaRPr lang="id-ID" sz="1200" dirty="0"/>
                    </a:p>
                  </a:txBody>
                  <a:tcPr/>
                </a:tc>
                <a:tc>
                  <a:txBody>
                    <a:bodyPr/>
                    <a:lstStyle/>
                    <a:p>
                      <a:pPr algn="ctr"/>
                      <a:r>
                        <a:rPr lang="id-ID" sz="1200" smtClean="0"/>
                        <a:t>1 keg</a:t>
                      </a:r>
                      <a:endParaRPr lang="id-ID" sz="1200" dirty="0"/>
                    </a:p>
                  </a:txBody>
                  <a:tcPr/>
                </a:tc>
              </a:tr>
              <a:tr h="624683">
                <a:tc>
                  <a:txBody>
                    <a:bodyPr/>
                    <a:lstStyle/>
                    <a:p>
                      <a:pPr algn="l"/>
                      <a:r>
                        <a:rPr lang="id-ID" sz="1200" dirty="0" smtClean="0"/>
                        <a:t>Pemberdayaan Kepemudaan tingkat Kecamatan</a:t>
                      </a:r>
                      <a:endParaRPr lang="id-ID" sz="1200" dirty="0"/>
                    </a:p>
                  </a:txBody>
                  <a:tcPr/>
                </a:tc>
                <a:tc>
                  <a:txBody>
                    <a:bodyPr/>
                    <a:lstStyle/>
                    <a:p>
                      <a:pPr algn="l"/>
                      <a:r>
                        <a:rPr lang="id-ID" sz="1200" dirty="0" smtClean="0"/>
                        <a:t>Terpenuhinya Pemberdayaan Kepemudaan tingkat Kecamatan</a:t>
                      </a:r>
                      <a:endParaRPr lang="id-ID" sz="1200" dirty="0"/>
                    </a:p>
                  </a:txBody>
                  <a:tcPr/>
                </a:tc>
                <a:tc>
                  <a:txBody>
                    <a:bodyPr/>
                    <a:lstStyle/>
                    <a:p>
                      <a:pPr algn="ctr"/>
                      <a:r>
                        <a:rPr lang="id-ID" sz="1200" smtClean="0"/>
                        <a:t>1 keg</a:t>
                      </a:r>
                      <a:endParaRPr lang="id-ID" sz="1200" dirty="0"/>
                    </a:p>
                  </a:txBody>
                  <a:tcPr/>
                </a:tc>
              </a:tr>
              <a:tr h="446202">
                <a:tc>
                  <a:txBody>
                    <a:bodyPr/>
                    <a:lstStyle/>
                    <a:p>
                      <a:pPr algn="l"/>
                      <a:r>
                        <a:rPr lang="id-ID" sz="1200" dirty="0" smtClean="0"/>
                        <a:t>Fasilitasi Program</a:t>
                      </a:r>
                      <a:r>
                        <a:rPr lang="id-ID" sz="1200" baseline="0" dirty="0" smtClean="0"/>
                        <a:t> Keluarga Harapan</a:t>
                      </a:r>
                      <a:endParaRPr lang="id-ID" sz="1200" dirty="0"/>
                    </a:p>
                  </a:txBody>
                  <a:tcPr/>
                </a:tc>
                <a:tc>
                  <a:txBody>
                    <a:bodyPr/>
                    <a:lstStyle/>
                    <a:p>
                      <a:pPr algn="l"/>
                      <a:r>
                        <a:rPr lang="id-ID" sz="1200" dirty="0" smtClean="0"/>
                        <a:t>Terpenuhinya Fasilitasi Program</a:t>
                      </a:r>
                      <a:r>
                        <a:rPr lang="id-ID" sz="1200" baseline="0" dirty="0" smtClean="0"/>
                        <a:t> Keluarga Harapan</a:t>
                      </a:r>
                      <a:endParaRPr lang="id-ID" sz="1200" dirty="0"/>
                    </a:p>
                  </a:txBody>
                  <a:tcPr/>
                </a:tc>
                <a:tc>
                  <a:txBody>
                    <a:bodyPr/>
                    <a:lstStyle/>
                    <a:p>
                      <a:pPr algn="ctr"/>
                      <a:r>
                        <a:rPr lang="id-ID" sz="1200" smtClean="0"/>
                        <a:t>1 keg</a:t>
                      </a:r>
                      <a:endParaRPr lang="id-ID" sz="1200" dirty="0"/>
                    </a:p>
                  </a:txBody>
                  <a:tcPr/>
                </a:tc>
              </a:tr>
              <a:tr h="446202">
                <a:tc>
                  <a:txBody>
                    <a:bodyPr/>
                    <a:lstStyle/>
                    <a:p>
                      <a:pPr algn="l"/>
                      <a:r>
                        <a:rPr lang="id-ID" sz="1200" dirty="0" smtClean="0"/>
                        <a:t>Penguatan Pokjanal Posyandu</a:t>
                      </a:r>
                      <a:endParaRPr lang="id-ID" sz="1200" dirty="0"/>
                    </a:p>
                  </a:txBody>
                  <a:tcPr/>
                </a:tc>
                <a:tc>
                  <a:txBody>
                    <a:bodyPr/>
                    <a:lstStyle/>
                    <a:p>
                      <a:pPr algn="l"/>
                      <a:r>
                        <a:rPr lang="id-ID" sz="1200" dirty="0" smtClean="0"/>
                        <a:t>Terpenuhinya Penguatan Pokjanal Posyandu</a:t>
                      </a:r>
                      <a:endParaRPr lang="id-ID" sz="1200" dirty="0"/>
                    </a:p>
                  </a:txBody>
                  <a:tcPr/>
                </a:tc>
                <a:tc>
                  <a:txBody>
                    <a:bodyPr/>
                    <a:lstStyle/>
                    <a:p>
                      <a:pPr algn="ctr"/>
                      <a:r>
                        <a:rPr lang="id-ID" sz="1200" smtClean="0"/>
                        <a:t>1 keg</a:t>
                      </a:r>
                      <a:endParaRPr lang="id-ID" sz="1200" dirty="0"/>
                    </a:p>
                  </a:txBody>
                  <a:tcPr/>
                </a:tc>
              </a:tr>
              <a:tr h="329731">
                <a:tc>
                  <a:txBody>
                    <a:bodyPr/>
                    <a:lstStyle/>
                    <a:p>
                      <a:pPr algn="l"/>
                      <a:r>
                        <a:rPr lang="id-ID" sz="1200" dirty="0" smtClean="0"/>
                        <a:t>Pembinaan PAUD</a:t>
                      </a:r>
                      <a:endParaRPr lang="id-ID" sz="1200" dirty="0"/>
                    </a:p>
                  </a:txBody>
                  <a:tcPr/>
                </a:tc>
                <a:tc>
                  <a:txBody>
                    <a:bodyPr/>
                    <a:lstStyle/>
                    <a:p>
                      <a:pPr algn="l"/>
                      <a:r>
                        <a:rPr lang="id-ID" sz="1200" dirty="0" smtClean="0"/>
                        <a:t>T erpenuhinyaPembinaan PAUD</a:t>
                      </a:r>
                      <a:endParaRPr lang="id-ID" sz="1200" dirty="0"/>
                    </a:p>
                  </a:txBody>
                  <a:tcPr/>
                </a:tc>
                <a:tc>
                  <a:txBody>
                    <a:bodyPr/>
                    <a:lstStyle/>
                    <a:p>
                      <a:pPr algn="ctr"/>
                      <a:r>
                        <a:rPr lang="id-ID" sz="1200" dirty="0" smtClean="0"/>
                        <a:t>1 keg</a:t>
                      </a:r>
                      <a:endParaRPr lang="id-ID" sz="1200" dirty="0"/>
                    </a:p>
                  </a:txBody>
                  <a:tcPr/>
                </a:tc>
              </a:tr>
              <a:tr h="329731">
                <a:tc>
                  <a:txBody>
                    <a:bodyPr/>
                    <a:lstStyle/>
                    <a:p>
                      <a:pPr algn="l"/>
                      <a:r>
                        <a:rPr lang="en-US" sz="1200" dirty="0" err="1" smtClean="0"/>
                        <a:t>Fasilitasi</a:t>
                      </a:r>
                      <a:r>
                        <a:rPr lang="en-US" sz="1200" dirty="0" smtClean="0"/>
                        <a:t> PKK</a:t>
                      </a:r>
                      <a:endParaRPr lang="id-ID" sz="1200" dirty="0"/>
                    </a:p>
                  </a:txBody>
                  <a:tcPr/>
                </a:tc>
                <a:tc>
                  <a:txBody>
                    <a:bodyPr/>
                    <a:lstStyle/>
                    <a:p>
                      <a:pPr algn="l"/>
                      <a:r>
                        <a:rPr lang="en-US" sz="1200" dirty="0" err="1" smtClean="0"/>
                        <a:t>Terpenuhinya</a:t>
                      </a:r>
                      <a:r>
                        <a:rPr lang="en-US" sz="1200" dirty="0" smtClean="0"/>
                        <a:t> </a:t>
                      </a:r>
                      <a:r>
                        <a:rPr lang="en-US" sz="1200" dirty="0" err="1" smtClean="0"/>
                        <a:t>Kegiatan</a:t>
                      </a:r>
                      <a:r>
                        <a:rPr lang="en-US" sz="1200" dirty="0" smtClean="0"/>
                        <a:t> 10 program</a:t>
                      </a:r>
                      <a:r>
                        <a:rPr lang="en-US" sz="1200" baseline="0" dirty="0" smtClean="0"/>
                        <a:t> </a:t>
                      </a:r>
                      <a:r>
                        <a:rPr lang="en-US" sz="1200" baseline="0" dirty="0" err="1" smtClean="0"/>
                        <a:t>pokok</a:t>
                      </a:r>
                      <a:r>
                        <a:rPr lang="en-US" sz="1200" baseline="0" dirty="0" smtClean="0"/>
                        <a:t> PKK</a:t>
                      </a:r>
                      <a:endParaRPr lang="id-ID" sz="1200" dirty="0"/>
                    </a:p>
                  </a:txBody>
                  <a:tcPr/>
                </a:tc>
                <a:tc>
                  <a:txBody>
                    <a:bodyPr/>
                    <a:lstStyle/>
                    <a:p>
                      <a:pPr algn="ctr"/>
                      <a:r>
                        <a:rPr lang="en-US" sz="1200" dirty="0" smtClean="0"/>
                        <a:t>1 keg</a:t>
                      </a:r>
                      <a:endParaRPr lang="id-ID" sz="1200" dirty="0"/>
                    </a:p>
                  </a:txBody>
                  <a:tcPr/>
                </a:tc>
              </a:tr>
              <a:tr h="329731">
                <a:tc>
                  <a:txBody>
                    <a:bodyPr/>
                    <a:lstStyle/>
                    <a:p>
                      <a:pPr algn="l"/>
                      <a:r>
                        <a:rPr lang="en-US" sz="1200" dirty="0" err="1" smtClean="0"/>
                        <a:t>Fasilitasi</a:t>
                      </a:r>
                      <a:r>
                        <a:rPr lang="en-US" sz="1200" dirty="0" smtClean="0"/>
                        <a:t> </a:t>
                      </a:r>
                      <a:r>
                        <a:rPr lang="en-US" sz="1200" dirty="0" err="1" smtClean="0"/>
                        <a:t>Kegiatan</a:t>
                      </a:r>
                      <a:r>
                        <a:rPr lang="en-US" sz="1200" dirty="0" smtClean="0"/>
                        <a:t> </a:t>
                      </a:r>
                      <a:r>
                        <a:rPr lang="en-US" sz="1200" dirty="0" err="1" smtClean="0"/>
                        <a:t>Oalhraga</a:t>
                      </a:r>
                      <a:endParaRPr lang="id-ID" sz="1200" dirty="0"/>
                    </a:p>
                  </a:txBody>
                  <a:tcPr/>
                </a:tc>
                <a:tc>
                  <a:txBody>
                    <a:bodyPr/>
                    <a:lstStyle/>
                    <a:p>
                      <a:pPr algn="l"/>
                      <a:r>
                        <a:rPr lang="en-US" sz="1200" dirty="0" err="1" smtClean="0"/>
                        <a:t>Terpenuhinya</a:t>
                      </a:r>
                      <a:r>
                        <a:rPr lang="en-US" sz="1200" dirty="0" smtClean="0"/>
                        <a:t> </a:t>
                      </a:r>
                      <a:r>
                        <a:rPr lang="en-US" sz="1200" dirty="0" err="1" smtClean="0"/>
                        <a:t>Fasilitas</a:t>
                      </a:r>
                      <a:r>
                        <a:rPr lang="en-US" sz="1200" dirty="0" smtClean="0"/>
                        <a:t> </a:t>
                      </a:r>
                      <a:r>
                        <a:rPr lang="en-US" sz="1200" dirty="0" err="1" smtClean="0"/>
                        <a:t>untuk</a:t>
                      </a:r>
                      <a:r>
                        <a:rPr lang="en-US" sz="1200" dirty="0" smtClean="0"/>
                        <a:t> </a:t>
                      </a:r>
                      <a:r>
                        <a:rPr lang="en-US" sz="1200" dirty="0" err="1" smtClean="0"/>
                        <a:t>kegiatan</a:t>
                      </a:r>
                      <a:r>
                        <a:rPr lang="en-US" sz="1200" dirty="0" smtClean="0"/>
                        <a:t> </a:t>
                      </a:r>
                      <a:r>
                        <a:rPr lang="en-US" sz="1200" dirty="0" err="1" smtClean="0"/>
                        <a:t>Olahraga</a:t>
                      </a:r>
                      <a:r>
                        <a:rPr lang="en-US" sz="1200" dirty="0" smtClean="0"/>
                        <a:t> </a:t>
                      </a:r>
                      <a:r>
                        <a:rPr lang="en-US" sz="1200" dirty="0" err="1" smtClean="0"/>
                        <a:t>tingkat</a:t>
                      </a:r>
                      <a:r>
                        <a:rPr lang="en-US" sz="1200" dirty="0" smtClean="0"/>
                        <a:t> </a:t>
                      </a:r>
                      <a:r>
                        <a:rPr lang="en-US" sz="1200" dirty="0" err="1" smtClean="0"/>
                        <a:t>Kec</a:t>
                      </a:r>
                      <a:endParaRPr lang="id-ID" sz="1200" dirty="0"/>
                    </a:p>
                  </a:txBody>
                  <a:tcPr/>
                </a:tc>
                <a:tc>
                  <a:txBody>
                    <a:bodyPr/>
                    <a:lstStyle/>
                    <a:p>
                      <a:pPr algn="ctr"/>
                      <a:r>
                        <a:rPr lang="en-US" sz="1200" dirty="0" smtClean="0"/>
                        <a:t>1 Keg</a:t>
                      </a:r>
                      <a:endParaRPr lang="id-ID" sz="1200" dirty="0"/>
                    </a:p>
                  </a:txBody>
                  <a:tcPr/>
                </a:tc>
              </a:tr>
              <a:tr h="446202">
                <a:tc>
                  <a:txBody>
                    <a:bodyPr/>
                    <a:lstStyle/>
                    <a:p>
                      <a:pPr algn="l"/>
                      <a:r>
                        <a:rPr lang="en-US" sz="1200" dirty="0" err="1" smtClean="0"/>
                        <a:t>Validasi</a:t>
                      </a:r>
                      <a:r>
                        <a:rPr lang="en-US" sz="1200" dirty="0" smtClean="0"/>
                        <a:t> Data </a:t>
                      </a:r>
                      <a:r>
                        <a:rPr lang="en-US" sz="1200" dirty="0" err="1" smtClean="0"/>
                        <a:t>Desa</a:t>
                      </a:r>
                      <a:r>
                        <a:rPr lang="en-US" sz="1200" dirty="0" smtClean="0"/>
                        <a:t> </a:t>
                      </a:r>
                      <a:r>
                        <a:rPr lang="en-US" sz="1200" dirty="0" err="1" smtClean="0"/>
                        <a:t>Miskin</a:t>
                      </a:r>
                      <a:r>
                        <a:rPr lang="en-US" sz="1200" dirty="0" smtClean="0"/>
                        <a:t> Tingkat </a:t>
                      </a:r>
                      <a:r>
                        <a:rPr lang="en-US" sz="1200" dirty="0" err="1" smtClean="0"/>
                        <a:t>Kecamatan</a:t>
                      </a:r>
                      <a:endParaRPr lang="id-ID" sz="1200" dirty="0"/>
                    </a:p>
                  </a:txBody>
                  <a:tcPr/>
                </a:tc>
                <a:tc>
                  <a:txBody>
                    <a:bodyPr/>
                    <a:lstStyle/>
                    <a:p>
                      <a:pPr algn="l"/>
                      <a:r>
                        <a:rPr lang="en-US" sz="1200" dirty="0" err="1" smtClean="0"/>
                        <a:t>Terpenuhinya</a:t>
                      </a:r>
                      <a:r>
                        <a:rPr lang="en-US" sz="1200" dirty="0" smtClean="0"/>
                        <a:t> Data </a:t>
                      </a:r>
                      <a:r>
                        <a:rPr lang="en-US" sz="1200" dirty="0" err="1" smtClean="0"/>
                        <a:t>Desa</a:t>
                      </a:r>
                      <a:r>
                        <a:rPr lang="en-US" sz="1200" dirty="0" smtClean="0"/>
                        <a:t> </a:t>
                      </a:r>
                      <a:r>
                        <a:rPr lang="en-US" sz="1200" dirty="0" err="1" smtClean="0"/>
                        <a:t>Msikin</a:t>
                      </a:r>
                      <a:r>
                        <a:rPr lang="en-US" sz="1200" dirty="0" smtClean="0"/>
                        <a:t> yang Valid</a:t>
                      </a:r>
                      <a:endParaRPr lang="id-ID" sz="1200" dirty="0"/>
                    </a:p>
                  </a:txBody>
                  <a:tcPr/>
                </a:tc>
                <a:tc>
                  <a:txBody>
                    <a:bodyPr/>
                    <a:lstStyle/>
                    <a:p>
                      <a:pPr algn="ctr"/>
                      <a:r>
                        <a:rPr lang="en-US" sz="1200" dirty="0" smtClean="0"/>
                        <a:t>1 Keg</a:t>
                      </a:r>
                      <a:endParaRPr lang="id-ID" sz="1200" dirty="0"/>
                    </a:p>
                  </a:txBody>
                  <a:tcPr/>
                </a:tc>
              </a:tr>
              <a:tr h="329731">
                <a:tc>
                  <a:txBody>
                    <a:bodyPr/>
                    <a:lstStyle/>
                    <a:p>
                      <a:pPr algn="l"/>
                      <a:r>
                        <a:rPr lang="en-US" sz="1200" dirty="0" err="1" smtClean="0"/>
                        <a:t>Penguatan</a:t>
                      </a:r>
                      <a:r>
                        <a:rPr lang="en-US" sz="1200" baseline="0" dirty="0" smtClean="0"/>
                        <a:t> PKBM</a:t>
                      </a:r>
                      <a:endParaRPr lang="id-ID" sz="1200" dirty="0"/>
                    </a:p>
                  </a:txBody>
                  <a:tcPr/>
                </a:tc>
                <a:tc>
                  <a:txBody>
                    <a:bodyPr/>
                    <a:lstStyle/>
                    <a:p>
                      <a:pPr algn="l"/>
                      <a:r>
                        <a:rPr lang="en-US" sz="1200" dirty="0" err="1" smtClean="0"/>
                        <a:t>Terpenuhinya</a:t>
                      </a:r>
                      <a:r>
                        <a:rPr lang="en-US" sz="1200" baseline="0" dirty="0" smtClean="0"/>
                        <a:t> </a:t>
                      </a:r>
                      <a:r>
                        <a:rPr lang="en-US" sz="1200" baseline="0" dirty="0" err="1" smtClean="0"/>
                        <a:t>Fasilitas</a:t>
                      </a:r>
                      <a:r>
                        <a:rPr lang="en-US" sz="1200" baseline="0" dirty="0" smtClean="0"/>
                        <a:t> </a:t>
                      </a:r>
                      <a:r>
                        <a:rPr lang="en-US" sz="1200" baseline="0" dirty="0" err="1" smtClean="0"/>
                        <a:t>untuk</a:t>
                      </a:r>
                      <a:r>
                        <a:rPr lang="en-US" sz="1200" baseline="0" dirty="0" smtClean="0"/>
                        <a:t> </a:t>
                      </a:r>
                      <a:r>
                        <a:rPr lang="en-US" sz="1200" baseline="0" dirty="0" err="1" smtClean="0"/>
                        <a:t>Kegiatan</a:t>
                      </a:r>
                      <a:r>
                        <a:rPr lang="en-US" sz="1200" baseline="0" dirty="0" smtClean="0"/>
                        <a:t> PKBM</a:t>
                      </a:r>
                      <a:endParaRPr lang="id-ID" sz="1200" dirty="0"/>
                    </a:p>
                  </a:txBody>
                  <a:tcPr/>
                </a:tc>
                <a:tc>
                  <a:txBody>
                    <a:bodyPr/>
                    <a:lstStyle/>
                    <a:p>
                      <a:pPr algn="ctr"/>
                      <a:r>
                        <a:rPr lang="en-US" sz="1200" dirty="0" smtClean="0"/>
                        <a:t>1 Keg</a:t>
                      </a:r>
                      <a:endParaRPr lang="id-ID" sz="1200" dirty="0"/>
                    </a:p>
                  </a:txBody>
                  <a:tcPr/>
                </a:tc>
              </a:tr>
              <a:tr h="329731">
                <a:tc>
                  <a:txBody>
                    <a:bodyPr/>
                    <a:lstStyle/>
                    <a:p>
                      <a:pPr algn="l"/>
                      <a:r>
                        <a:rPr lang="en-US" sz="1200" dirty="0" err="1" smtClean="0"/>
                        <a:t>Fasilitasi</a:t>
                      </a:r>
                      <a:r>
                        <a:rPr lang="en-US" sz="1200" dirty="0" smtClean="0"/>
                        <a:t> </a:t>
                      </a:r>
                      <a:r>
                        <a:rPr lang="en-US" sz="1200" dirty="0" err="1" smtClean="0"/>
                        <a:t>Bulan</a:t>
                      </a:r>
                      <a:r>
                        <a:rPr lang="en-US" sz="1200" dirty="0" smtClean="0"/>
                        <a:t> </a:t>
                      </a:r>
                      <a:r>
                        <a:rPr lang="en-US" sz="1200" dirty="0" err="1" smtClean="0"/>
                        <a:t>Ramadhan</a:t>
                      </a:r>
                      <a:endParaRPr lang="id-ID" sz="1200" dirty="0"/>
                    </a:p>
                  </a:txBody>
                  <a:tcPr/>
                </a:tc>
                <a:tc>
                  <a:txBody>
                    <a:bodyPr/>
                    <a:lstStyle/>
                    <a:p>
                      <a:pPr algn="l"/>
                      <a:r>
                        <a:rPr lang="en-US" sz="1200" dirty="0" err="1" smtClean="0"/>
                        <a:t>Terpenuhinya</a:t>
                      </a:r>
                      <a:r>
                        <a:rPr lang="en-US" sz="1200" dirty="0" smtClean="0"/>
                        <a:t> </a:t>
                      </a:r>
                      <a:r>
                        <a:rPr lang="en-US" sz="1200" dirty="0" err="1" smtClean="0"/>
                        <a:t>fasiltas</a:t>
                      </a:r>
                      <a:r>
                        <a:rPr lang="en-US" sz="1200" baseline="0" dirty="0" smtClean="0"/>
                        <a:t> </a:t>
                      </a:r>
                      <a:r>
                        <a:rPr lang="en-US" sz="1200" baseline="0" dirty="0" err="1" smtClean="0"/>
                        <a:t>untuk</a:t>
                      </a:r>
                      <a:r>
                        <a:rPr lang="en-US" sz="1200" baseline="0" dirty="0" smtClean="0"/>
                        <a:t> </a:t>
                      </a:r>
                      <a:r>
                        <a:rPr lang="en-US" sz="1200" baseline="0" dirty="0" err="1" smtClean="0"/>
                        <a:t>kegiatan</a:t>
                      </a:r>
                      <a:r>
                        <a:rPr lang="en-US" sz="1200" baseline="0" dirty="0" smtClean="0"/>
                        <a:t> </a:t>
                      </a:r>
                      <a:r>
                        <a:rPr lang="en-US" sz="1200" baseline="0" dirty="0" err="1" smtClean="0"/>
                        <a:t>bulan</a:t>
                      </a:r>
                      <a:r>
                        <a:rPr lang="en-US" sz="1200" baseline="0" dirty="0" smtClean="0"/>
                        <a:t> </a:t>
                      </a:r>
                      <a:r>
                        <a:rPr lang="en-US" sz="1200" baseline="0" dirty="0" err="1" smtClean="0"/>
                        <a:t>Ramadhan</a:t>
                      </a:r>
                      <a:endParaRPr lang="id-ID" sz="1200" dirty="0"/>
                    </a:p>
                  </a:txBody>
                  <a:tcPr/>
                </a:tc>
                <a:tc>
                  <a:txBody>
                    <a:bodyPr/>
                    <a:lstStyle/>
                    <a:p>
                      <a:pPr algn="ctr"/>
                      <a:r>
                        <a:rPr lang="en-US" sz="1200" dirty="0" smtClean="0"/>
                        <a:t>1 Keg</a:t>
                      </a:r>
                      <a:endParaRPr lang="id-ID" sz="1200" dirty="0"/>
                    </a:p>
                  </a:txBody>
                  <a:tcPr/>
                </a:tc>
              </a:tr>
              <a:tr h="329731">
                <a:tc>
                  <a:txBody>
                    <a:bodyPr/>
                    <a:lstStyle/>
                    <a:p>
                      <a:pPr algn="l"/>
                      <a:r>
                        <a:rPr lang="en-US" sz="1200" dirty="0" err="1" smtClean="0"/>
                        <a:t>Fasilitasi</a:t>
                      </a:r>
                      <a:r>
                        <a:rPr lang="en-US" sz="1200" dirty="0" smtClean="0"/>
                        <a:t> </a:t>
                      </a:r>
                      <a:r>
                        <a:rPr lang="en-US" sz="1200" dirty="0" err="1" smtClean="0"/>
                        <a:t>Peringatan</a:t>
                      </a:r>
                      <a:r>
                        <a:rPr lang="en-US" sz="1200" dirty="0" smtClean="0"/>
                        <a:t> </a:t>
                      </a:r>
                      <a:r>
                        <a:rPr lang="en-US" sz="1200" dirty="0" err="1" smtClean="0"/>
                        <a:t>Hari</a:t>
                      </a:r>
                      <a:r>
                        <a:rPr lang="en-US" sz="1200" dirty="0" smtClean="0"/>
                        <a:t> </a:t>
                      </a:r>
                      <a:r>
                        <a:rPr lang="en-US" sz="1200" dirty="0" err="1" smtClean="0"/>
                        <a:t>Kewanitaan</a:t>
                      </a:r>
                      <a:endParaRPr lang="id-ID"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Tarpenuhinya</a:t>
                      </a:r>
                      <a:r>
                        <a:rPr lang="en-US" sz="1200" dirty="0" smtClean="0"/>
                        <a:t> </a:t>
                      </a:r>
                      <a:r>
                        <a:rPr lang="en-US" sz="1200" dirty="0" err="1" smtClean="0"/>
                        <a:t>Fasilitas</a:t>
                      </a:r>
                      <a:r>
                        <a:rPr lang="en-US" sz="1200" dirty="0" smtClean="0"/>
                        <a:t> </a:t>
                      </a:r>
                      <a:r>
                        <a:rPr lang="en-US" sz="1200" dirty="0" err="1" smtClean="0"/>
                        <a:t>Hari</a:t>
                      </a:r>
                      <a:r>
                        <a:rPr lang="en-US" sz="1200" dirty="0" smtClean="0"/>
                        <a:t> </a:t>
                      </a:r>
                      <a:r>
                        <a:rPr lang="en-US" sz="1200" dirty="0" err="1" smtClean="0"/>
                        <a:t>Kewanitaan</a:t>
                      </a:r>
                      <a:endParaRPr lang="id-ID" sz="1200" dirty="0" smtClean="0"/>
                    </a:p>
                  </a:txBody>
                  <a:tcPr/>
                </a:tc>
                <a:tc>
                  <a:txBody>
                    <a:bodyPr/>
                    <a:lstStyle/>
                    <a:p>
                      <a:pPr algn="ctr"/>
                      <a:r>
                        <a:rPr lang="en-US" sz="1200" dirty="0" smtClean="0"/>
                        <a:t>1 Keg</a:t>
                      </a:r>
                      <a:endParaRPr lang="id-ID" sz="1200" dirty="0"/>
                    </a:p>
                  </a:txBody>
                  <a:tcPr/>
                </a:tc>
              </a:tr>
              <a:tr h="329731">
                <a:tc>
                  <a:txBody>
                    <a:bodyPr/>
                    <a:lstStyle/>
                    <a:p>
                      <a:pPr algn="ctr"/>
                      <a:endParaRPr lang="id-ID"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d-ID" sz="1200" dirty="0" smtClean="0"/>
                    </a:p>
                  </a:txBody>
                  <a:tcPr/>
                </a:tc>
                <a:tc>
                  <a:txBody>
                    <a:bodyPr/>
                    <a:lstStyle/>
                    <a:p>
                      <a:pPr algn="ctr"/>
                      <a:endParaRPr lang="id-ID" sz="1200" dirty="0"/>
                    </a:p>
                  </a:txBody>
                  <a:tcPr/>
                </a:tc>
              </a:tr>
            </a:tbl>
          </a:graphicData>
        </a:graphic>
      </p:graphicFrame>
      <p:sp>
        <p:nvSpPr>
          <p:cNvPr id="8" name="Title 1"/>
          <p:cNvSpPr txBox="1">
            <a:spLocks/>
          </p:cNvSpPr>
          <p:nvPr/>
        </p:nvSpPr>
        <p:spPr>
          <a:xfrm>
            <a:off x="612648" y="116632"/>
            <a:ext cx="8153400" cy="864096"/>
          </a:xfrm>
          <a:prstGeom prst="rect">
            <a:avLst/>
          </a:prstGeom>
        </p:spPr>
        <p:txBody>
          <a:bodyP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id-ID" sz="2400" b="1" dirty="0" smtClean="0">
                <a:solidFill>
                  <a:schemeClr val="tx1"/>
                </a:solidFill>
              </a:rPr>
              <a:t>P</a:t>
            </a:r>
            <a:r>
              <a:rPr lang="en-US" sz="2400" b="1" dirty="0" smtClean="0">
                <a:solidFill>
                  <a:schemeClr val="tx1"/>
                </a:solidFill>
              </a:rPr>
              <a:t>ENCAPAIAN </a:t>
            </a:r>
            <a:r>
              <a:rPr lang="id-ID" sz="2400" b="1" dirty="0" smtClean="0">
                <a:solidFill>
                  <a:schemeClr val="tx1"/>
                </a:solidFill>
              </a:rPr>
              <a:t>K</a:t>
            </a:r>
            <a:r>
              <a:rPr lang="en-US" sz="2400" b="1" dirty="0" smtClean="0">
                <a:solidFill>
                  <a:schemeClr val="tx1"/>
                </a:solidFill>
              </a:rPr>
              <a:t>INERJA</a:t>
            </a:r>
            <a:r>
              <a:rPr lang="id-ID" sz="2400" b="1" dirty="0" smtClean="0">
                <a:solidFill>
                  <a:schemeClr val="tx1"/>
                </a:solidFill>
              </a:rPr>
              <a:t> KASI KESEJAHTERAAN MASYARAKAT KECAMATAN </a:t>
            </a:r>
            <a:r>
              <a:rPr lang="en-US" sz="2400" b="1" dirty="0" smtClean="0">
                <a:solidFill>
                  <a:schemeClr val="tx1"/>
                </a:solidFill>
              </a:rPr>
              <a:t>SALE</a:t>
            </a:r>
            <a:endParaRPr lang="id-ID" sz="2400" b="1" dirty="0">
              <a:solidFill>
                <a:schemeClr val="tx1"/>
              </a:solidFill>
            </a:endParaRPr>
          </a:p>
        </p:txBody>
      </p:sp>
    </p:spTree>
    <p:extLst>
      <p:ext uri="{BB962C8B-B14F-4D97-AF65-F5344CB8AC3E}">
        <p14:creationId xmlns:p14="http://schemas.microsoft.com/office/powerpoint/2010/main" val="2577371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295348296"/>
              </p:ext>
            </p:extLst>
          </p:nvPr>
        </p:nvGraphicFramePr>
        <p:xfrm>
          <a:off x="251520" y="476672"/>
          <a:ext cx="8604448" cy="6031746"/>
        </p:xfrm>
        <a:graphic>
          <a:graphicData uri="http://schemas.openxmlformats.org/drawingml/2006/table">
            <a:tbl>
              <a:tblPr firstRow="1" bandRow="1">
                <a:tableStyleId>{5C22544A-7EE6-4342-B048-85BDC9FD1C3A}</a:tableStyleId>
              </a:tblPr>
              <a:tblGrid>
                <a:gridCol w="1960624"/>
                <a:gridCol w="5744232"/>
                <a:gridCol w="899592"/>
              </a:tblGrid>
              <a:tr h="522144">
                <a:tc>
                  <a:txBody>
                    <a:bodyPr/>
                    <a:lstStyle/>
                    <a:p>
                      <a:pPr algn="ctr"/>
                      <a:r>
                        <a:rPr lang="id-ID" sz="1200" dirty="0" smtClean="0"/>
                        <a:t>SASARAN STRATEGIS</a:t>
                      </a:r>
                      <a:endParaRPr lang="id-ID" sz="1200" dirty="0"/>
                    </a:p>
                  </a:txBody>
                  <a:tcPr/>
                </a:tc>
                <a:tc>
                  <a:txBody>
                    <a:bodyPr/>
                    <a:lstStyle/>
                    <a:p>
                      <a:pPr algn="ctr"/>
                      <a:r>
                        <a:rPr lang="id-ID" sz="1200" dirty="0" smtClean="0"/>
                        <a:t>INDIKATOR KINERJA</a:t>
                      </a:r>
                      <a:endParaRPr lang="id-ID" sz="1200" dirty="0"/>
                    </a:p>
                  </a:txBody>
                  <a:tcPr anchor="ctr"/>
                </a:tc>
                <a:tc>
                  <a:txBody>
                    <a:bodyPr/>
                    <a:lstStyle/>
                    <a:p>
                      <a:pPr algn="ctr"/>
                      <a:r>
                        <a:rPr lang="id-ID" sz="1200" dirty="0" smtClean="0"/>
                        <a:t>TARGET (%)</a:t>
                      </a:r>
                      <a:endParaRPr lang="id-ID" sz="1200" dirty="0"/>
                    </a:p>
                  </a:txBody>
                  <a:tcPr/>
                </a:tc>
              </a:tr>
              <a:tr h="337858">
                <a:tc>
                  <a:txBody>
                    <a:bodyPr/>
                    <a:lstStyle/>
                    <a:p>
                      <a:pPr algn="ctr"/>
                      <a:r>
                        <a:rPr lang="id-ID" sz="1200" dirty="0" smtClean="0"/>
                        <a:t>Program</a:t>
                      </a:r>
                      <a:endParaRPr lang="id-ID"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200" dirty="0" smtClean="0"/>
                        <a:t>Anggaran</a:t>
                      </a:r>
                    </a:p>
                  </a:txBody>
                  <a:tcPr/>
                </a:tc>
                <a:tc>
                  <a:txBody>
                    <a:bodyPr/>
                    <a:lstStyle/>
                    <a:p>
                      <a:pPr algn="ctr"/>
                      <a:r>
                        <a:rPr lang="id-ID" sz="1200" dirty="0" smtClean="0"/>
                        <a:t>Ket</a:t>
                      </a:r>
                      <a:endParaRPr lang="id-ID" sz="1200" dirty="0"/>
                    </a:p>
                  </a:txBody>
                  <a:tcPr/>
                </a:tc>
              </a:tr>
              <a:tr h="337858">
                <a:tc>
                  <a:txBody>
                    <a:bodyPr/>
                    <a:lstStyle/>
                    <a:p>
                      <a:r>
                        <a:rPr lang="id-ID" sz="1200" dirty="0" smtClean="0"/>
                        <a:t>Fasilitasi MTQ</a:t>
                      </a:r>
                      <a:endParaRPr lang="id-ID" sz="12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8.</a:t>
                      </a:r>
                      <a:r>
                        <a:rPr lang="id-ID" sz="1200" dirty="0" smtClean="0"/>
                        <a:t>000.000</a:t>
                      </a:r>
                    </a:p>
                  </a:txBody>
                  <a:tcPr/>
                </a:tc>
                <a:tc>
                  <a:txBody>
                    <a:bodyPr/>
                    <a:lstStyle/>
                    <a:p>
                      <a:pPr algn="ctr"/>
                      <a:r>
                        <a:rPr lang="id-ID" sz="1200" dirty="0" smtClean="0"/>
                        <a:t>APBD</a:t>
                      </a:r>
                      <a:endParaRPr lang="id-ID" sz="1200" dirty="0"/>
                    </a:p>
                  </a:txBody>
                  <a:tcPr/>
                </a:tc>
              </a:tr>
              <a:tr h="337858">
                <a:tc>
                  <a:txBody>
                    <a:bodyPr/>
                    <a:lstStyle/>
                    <a:p>
                      <a:r>
                        <a:rPr lang="id-ID" sz="1200" dirty="0" smtClean="0"/>
                        <a:t>Perlindungan Anak</a:t>
                      </a:r>
                      <a:endParaRPr lang="id-ID" sz="12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10</a:t>
                      </a:r>
                      <a:r>
                        <a:rPr lang="id-ID" sz="1200" dirty="0" smtClean="0"/>
                        <a:t>.000.000</a:t>
                      </a:r>
                    </a:p>
                  </a:txBody>
                  <a:tcPr/>
                </a:tc>
                <a:tc>
                  <a:txBody>
                    <a:bodyPr/>
                    <a:lstStyle/>
                    <a:p>
                      <a:pPr algn="ctr"/>
                      <a:r>
                        <a:rPr lang="id-ID" sz="1200" dirty="0" smtClean="0"/>
                        <a:t>APBD</a:t>
                      </a:r>
                      <a:endParaRPr lang="id-ID" sz="1200" dirty="0"/>
                    </a:p>
                  </a:txBody>
                  <a:tcPr/>
                </a:tc>
              </a:tr>
              <a:tr h="337858">
                <a:tc>
                  <a:txBody>
                    <a:bodyPr/>
                    <a:lstStyle/>
                    <a:p>
                      <a:pPr algn="l"/>
                      <a:r>
                        <a:rPr lang="id-ID" sz="1200" dirty="0" smtClean="0"/>
                        <a:t>Pemberdayaan Kepemudaan tingkat Kecamatan</a:t>
                      </a:r>
                      <a:endParaRPr lang="id-ID" sz="1200" dirty="0"/>
                    </a:p>
                  </a:txBody>
                  <a:tcPr/>
                </a:tc>
                <a:tc>
                  <a:txBody>
                    <a:bodyPr/>
                    <a:lstStyle/>
                    <a:p>
                      <a:pPr algn="r"/>
                      <a:r>
                        <a:rPr lang="id-ID" sz="1200" dirty="0" smtClean="0"/>
                        <a:t>15.000.000</a:t>
                      </a:r>
                      <a:endParaRPr lang="id-ID" sz="1200" dirty="0"/>
                    </a:p>
                  </a:txBody>
                  <a:tcPr/>
                </a:tc>
                <a:tc>
                  <a:txBody>
                    <a:bodyPr/>
                    <a:lstStyle/>
                    <a:p>
                      <a:pPr algn="ctr"/>
                      <a:r>
                        <a:rPr lang="id-ID" sz="1200" dirty="0" smtClean="0"/>
                        <a:t>APBD</a:t>
                      </a:r>
                      <a:endParaRPr lang="id-ID" sz="1200" dirty="0"/>
                    </a:p>
                  </a:txBody>
                  <a:tcPr/>
                </a:tc>
              </a:tr>
              <a:tr h="337858">
                <a:tc>
                  <a:txBody>
                    <a:bodyPr/>
                    <a:lstStyle/>
                    <a:p>
                      <a:pPr algn="l"/>
                      <a:r>
                        <a:rPr lang="id-ID" sz="1200" dirty="0" smtClean="0"/>
                        <a:t>Fasilitasi Program</a:t>
                      </a:r>
                      <a:r>
                        <a:rPr lang="id-ID" sz="1200" baseline="0" dirty="0" smtClean="0"/>
                        <a:t> Keluarga Harapan</a:t>
                      </a:r>
                      <a:endParaRPr lang="id-ID" sz="1200" dirty="0"/>
                    </a:p>
                  </a:txBody>
                  <a:tcPr/>
                </a:tc>
                <a:tc>
                  <a:txBody>
                    <a:bodyPr/>
                    <a:lstStyle/>
                    <a:p>
                      <a:pPr algn="r"/>
                      <a:r>
                        <a:rPr lang="en-US" sz="1200" dirty="0" smtClean="0"/>
                        <a:t>15.28</a:t>
                      </a:r>
                      <a:r>
                        <a:rPr lang="id-ID" sz="1200" dirty="0" smtClean="0"/>
                        <a:t>0.000</a:t>
                      </a:r>
                      <a:endParaRPr lang="id-ID" sz="1200" dirty="0"/>
                    </a:p>
                  </a:txBody>
                  <a:tcPr/>
                </a:tc>
                <a:tc>
                  <a:txBody>
                    <a:bodyPr/>
                    <a:lstStyle/>
                    <a:p>
                      <a:pPr algn="ctr"/>
                      <a:r>
                        <a:rPr lang="id-ID" sz="1200" dirty="0" smtClean="0"/>
                        <a:t>APBD</a:t>
                      </a:r>
                      <a:endParaRPr lang="id-ID" sz="1200" dirty="0"/>
                    </a:p>
                  </a:txBody>
                  <a:tcPr/>
                </a:tc>
              </a:tr>
              <a:tr h="337858">
                <a:tc>
                  <a:txBody>
                    <a:bodyPr/>
                    <a:lstStyle/>
                    <a:p>
                      <a:pPr algn="l"/>
                      <a:r>
                        <a:rPr lang="en-US" sz="1200" dirty="0" err="1" smtClean="0"/>
                        <a:t>Fasilitas</a:t>
                      </a:r>
                      <a:r>
                        <a:rPr lang="en-US" sz="1200" dirty="0" smtClean="0"/>
                        <a:t> </a:t>
                      </a:r>
                      <a:r>
                        <a:rPr lang="en-US" sz="1200" dirty="0" err="1" smtClean="0"/>
                        <a:t>Pokjanal</a:t>
                      </a:r>
                      <a:r>
                        <a:rPr lang="en-US" sz="1200" baseline="0" dirty="0" smtClean="0"/>
                        <a:t> </a:t>
                      </a:r>
                      <a:r>
                        <a:rPr lang="en-US" sz="1200" baseline="0" dirty="0" err="1" smtClean="0"/>
                        <a:t>Keamatan</a:t>
                      </a:r>
                      <a:r>
                        <a:rPr lang="en-US" sz="1200" baseline="0" dirty="0" smtClean="0"/>
                        <a:t> </a:t>
                      </a:r>
                      <a:r>
                        <a:rPr lang="en-US" sz="1200" baseline="0" dirty="0" err="1" smtClean="0"/>
                        <a:t>Sehat</a:t>
                      </a:r>
                      <a:endParaRPr lang="id-ID" sz="1200" dirty="0"/>
                    </a:p>
                  </a:txBody>
                  <a:tcPr/>
                </a:tc>
                <a:tc>
                  <a:txBody>
                    <a:bodyPr/>
                    <a:lstStyle/>
                    <a:p>
                      <a:pPr algn="r"/>
                      <a:r>
                        <a:rPr lang="en-US" sz="1200" dirty="0" smtClean="0"/>
                        <a:t>1</a:t>
                      </a:r>
                      <a:r>
                        <a:rPr lang="id-ID" sz="1200" dirty="0" smtClean="0"/>
                        <a:t>5.000.000</a:t>
                      </a:r>
                      <a:endParaRPr lang="id-ID" sz="1200" dirty="0"/>
                    </a:p>
                  </a:txBody>
                  <a:tcPr/>
                </a:tc>
                <a:tc>
                  <a:txBody>
                    <a:bodyPr/>
                    <a:lstStyle/>
                    <a:p>
                      <a:pPr algn="ctr"/>
                      <a:r>
                        <a:rPr lang="id-ID" sz="1200" dirty="0" smtClean="0"/>
                        <a:t>APBD</a:t>
                      </a:r>
                      <a:endParaRPr lang="id-ID" sz="1200" dirty="0"/>
                    </a:p>
                  </a:txBody>
                  <a:tcPr/>
                </a:tc>
              </a:tr>
              <a:tr h="337858">
                <a:tc>
                  <a:txBody>
                    <a:bodyPr/>
                    <a:lstStyle/>
                    <a:p>
                      <a:pPr algn="l"/>
                      <a:r>
                        <a:rPr lang="id-ID" sz="1200" dirty="0" smtClean="0"/>
                        <a:t>Pembinaan PAUD</a:t>
                      </a:r>
                      <a:endParaRPr lang="id-ID" sz="1200" dirty="0"/>
                    </a:p>
                  </a:txBody>
                  <a:tcPr/>
                </a:tc>
                <a:tc>
                  <a:txBody>
                    <a:bodyPr/>
                    <a:lstStyle/>
                    <a:p>
                      <a:pPr algn="r"/>
                      <a:r>
                        <a:rPr lang="id-ID" sz="1200" dirty="0" smtClean="0"/>
                        <a:t>4</a:t>
                      </a:r>
                      <a:r>
                        <a:rPr lang="en-US" sz="1200" dirty="0" smtClean="0"/>
                        <a:t>9</a:t>
                      </a:r>
                      <a:r>
                        <a:rPr lang="id-ID" sz="1200" dirty="0" smtClean="0"/>
                        <a:t>.</a:t>
                      </a:r>
                      <a:r>
                        <a:rPr lang="en-US" sz="1200" dirty="0" smtClean="0"/>
                        <a:t>675</a:t>
                      </a:r>
                      <a:r>
                        <a:rPr lang="id-ID" sz="1200" dirty="0" smtClean="0"/>
                        <a:t>.000</a:t>
                      </a:r>
                      <a:endParaRPr lang="id-ID" sz="1200" dirty="0"/>
                    </a:p>
                  </a:txBody>
                  <a:tcPr/>
                </a:tc>
                <a:tc>
                  <a:txBody>
                    <a:bodyPr/>
                    <a:lstStyle/>
                    <a:p>
                      <a:pPr algn="ctr"/>
                      <a:r>
                        <a:rPr lang="id-ID" sz="1200" dirty="0" smtClean="0"/>
                        <a:t>APBD</a:t>
                      </a:r>
                      <a:endParaRPr lang="id-ID" sz="1200" dirty="0"/>
                    </a:p>
                  </a:txBody>
                  <a:tcPr/>
                </a:tc>
              </a:tr>
              <a:tr h="337858">
                <a:tc>
                  <a:txBody>
                    <a:bodyPr/>
                    <a:lstStyle/>
                    <a:p>
                      <a:pPr algn="l"/>
                      <a:r>
                        <a:rPr lang="en-US" sz="1200" dirty="0" err="1" smtClean="0"/>
                        <a:t>Fasilitasi</a:t>
                      </a:r>
                      <a:r>
                        <a:rPr lang="en-US" sz="1200" dirty="0" smtClean="0"/>
                        <a:t> PKK</a:t>
                      </a:r>
                      <a:endParaRPr lang="id-ID" sz="1200" dirty="0"/>
                    </a:p>
                  </a:txBody>
                  <a:tcPr/>
                </a:tc>
                <a:tc>
                  <a:txBody>
                    <a:bodyPr/>
                    <a:lstStyle/>
                    <a:p>
                      <a:pPr algn="r"/>
                      <a:r>
                        <a:rPr lang="en-US" sz="1200" dirty="0" smtClean="0"/>
                        <a:t>30.000.000</a:t>
                      </a:r>
                      <a:endParaRPr lang="id-ID" sz="1200" dirty="0"/>
                    </a:p>
                  </a:txBody>
                  <a:tcPr/>
                </a:tc>
                <a:tc>
                  <a:txBody>
                    <a:bodyPr/>
                    <a:lstStyle/>
                    <a:p>
                      <a:pPr algn="ctr"/>
                      <a:r>
                        <a:rPr lang="en-US" sz="1200" dirty="0" smtClean="0"/>
                        <a:t>APBD</a:t>
                      </a:r>
                      <a:endParaRPr lang="id-ID" sz="1200" dirty="0"/>
                    </a:p>
                  </a:txBody>
                  <a:tcPr/>
                </a:tc>
              </a:tr>
              <a:tr h="337858">
                <a:tc>
                  <a:txBody>
                    <a:bodyPr/>
                    <a:lstStyle/>
                    <a:p>
                      <a:pPr algn="l"/>
                      <a:r>
                        <a:rPr lang="en-US" sz="1200" dirty="0" err="1" smtClean="0"/>
                        <a:t>Fasilitasi</a:t>
                      </a:r>
                      <a:r>
                        <a:rPr lang="en-US" sz="1200" dirty="0" smtClean="0"/>
                        <a:t> OR</a:t>
                      </a:r>
                      <a:endParaRPr lang="id-ID" sz="1200" dirty="0"/>
                    </a:p>
                  </a:txBody>
                  <a:tcPr/>
                </a:tc>
                <a:tc>
                  <a:txBody>
                    <a:bodyPr/>
                    <a:lstStyle/>
                    <a:p>
                      <a:pPr algn="r"/>
                      <a:r>
                        <a:rPr lang="en-US" sz="1200" dirty="0" smtClean="0"/>
                        <a:t>10.000.000</a:t>
                      </a:r>
                      <a:endParaRPr lang="id-ID" sz="1200" dirty="0"/>
                    </a:p>
                  </a:txBody>
                  <a:tcPr/>
                </a:tc>
                <a:tc>
                  <a:txBody>
                    <a:bodyPr/>
                    <a:lstStyle/>
                    <a:p>
                      <a:pPr algn="ctr"/>
                      <a:r>
                        <a:rPr lang="en-US" sz="1200" dirty="0" smtClean="0"/>
                        <a:t>APBD</a:t>
                      </a:r>
                      <a:endParaRPr lang="id-ID" sz="1200" dirty="0"/>
                    </a:p>
                  </a:txBody>
                  <a:tcPr/>
                </a:tc>
              </a:tr>
              <a:tr h="337858">
                <a:tc>
                  <a:txBody>
                    <a:bodyPr/>
                    <a:lstStyle/>
                    <a:p>
                      <a:pPr algn="l"/>
                      <a:r>
                        <a:rPr lang="en-US" sz="1200" dirty="0" err="1" smtClean="0"/>
                        <a:t>Validasi</a:t>
                      </a:r>
                      <a:r>
                        <a:rPr lang="en-US" sz="1200" dirty="0" smtClean="0"/>
                        <a:t> </a:t>
                      </a:r>
                      <a:r>
                        <a:rPr lang="en-US" sz="1200" dirty="0" err="1" smtClean="0"/>
                        <a:t>Desa</a:t>
                      </a:r>
                      <a:r>
                        <a:rPr lang="en-US" sz="1200" dirty="0" smtClean="0"/>
                        <a:t> </a:t>
                      </a:r>
                      <a:r>
                        <a:rPr lang="en-US" sz="1200" dirty="0" err="1" smtClean="0"/>
                        <a:t>Miskin</a:t>
                      </a:r>
                      <a:r>
                        <a:rPr lang="en-US" sz="1200" dirty="0" smtClean="0"/>
                        <a:t> </a:t>
                      </a:r>
                      <a:r>
                        <a:rPr lang="en-US" sz="1200" dirty="0" err="1" smtClean="0"/>
                        <a:t>Tk</a:t>
                      </a:r>
                      <a:r>
                        <a:rPr lang="en-US" sz="1200" dirty="0" smtClean="0"/>
                        <a:t> </a:t>
                      </a:r>
                      <a:r>
                        <a:rPr lang="en-US" sz="1200" dirty="0" err="1" smtClean="0"/>
                        <a:t>Kec</a:t>
                      </a:r>
                      <a:endParaRPr lang="id-ID" sz="1200" dirty="0"/>
                    </a:p>
                  </a:txBody>
                  <a:tcPr/>
                </a:tc>
                <a:tc>
                  <a:txBody>
                    <a:bodyPr/>
                    <a:lstStyle/>
                    <a:p>
                      <a:pPr algn="r"/>
                      <a:r>
                        <a:rPr lang="en-US" sz="1200" dirty="0" smtClean="0"/>
                        <a:t>5.000.000</a:t>
                      </a:r>
                      <a:endParaRPr lang="id-ID" sz="1200" dirty="0"/>
                    </a:p>
                  </a:txBody>
                  <a:tcPr/>
                </a:tc>
                <a:tc>
                  <a:txBody>
                    <a:bodyPr/>
                    <a:lstStyle/>
                    <a:p>
                      <a:pPr algn="ctr"/>
                      <a:r>
                        <a:rPr lang="en-US" sz="1200" dirty="0" smtClean="0"/>
                        <a:t>APBD</a:t>
                      </a:r>
                      <a:endParaRPr lang="id-ID" sz="1200" dirty="0"/>
                    </a:p>
                  </a:txBody>
                  <a:tcPr/>
                </a:tc>
              </a:tr>
              <a:tr h="337858">
                <a:tc>
                  <a:txBody>
                    <a:bodyPr/>
                    <a:lstStyle/>
                    <a:p>
                      <a:pPr algn="l"/>
                      <a:r>
                        <a:rPr lang="en-US" sz="1200" dirty="0" err="1" smtClean="0"/>
                        <a:t>Pengutan</a:t>
                      </a:r>
                      <a:r>
                        <a:rPr lang="en-US" sz="1200" dirty="0" smtClean="0"/>
                        <a:t> PKBM</a:t>
                      </a:r>
                      <a:endParaRPr lang="id-ID" sz="1200" dirty="0"/>
                    </a:p>
                  </a:txBody>
                  <a:tcPr/>
                </a:tc>
                <a:tc>
                  <a:txBody>
                    <a:bodyPr/>
                    <a:lstStyle/>
                    <a:p>
                      <a:pPr algn="r"/>
                      <a:r>
                        <a:rPr lang="en-US" sz="1200" dirty="0" smtClean="0"/>
                        <a:t>10.000.000</a:t>
                      </a:r>
                      <a:endParaRPr lang="id-ID" sz="1200" dirty="0"/>
                    </a:p>
                  </a:txBody>
                  <a:tcPr/>
                </a:tc>
                <a:tc>
                  <a:txBody>
                    <a:bodyPr/>
                    <a:lstStyle/>
                    <a:p>
                      <a:pPr algn="ctr"/>
                      <a:r>
                        <a:rPr lang="en-US" sz="1200" dirty="0" smtClean="0"/>
                        <a:t>APBD</a:t>
                      </a:r>
                      <a:endParaRPr lang="id-ID" sz="1200" dirty="0"/>
                    </a:p>
                  </a:txBody>
                  <a:tcPr/>
                </a:tc>
              </a:tr>
              <a:tr h="337858">
                <a:tc>
                  <a:txBody>
                    <a:bodyPr/>
                    <a:lstStyle/>
                    <a:p>
                      <a:r>
                        <a:rPr lang="en-US" sz="1200" dirty="0" err="1" smtClean="0"/>
                        <a:t>Fasilitasi</a:t>
                      </a:r>
                      <a:r>
                        <a:rPr lang="en-US" sz="1200" baseline="0" dirty="0" smtClean="0"/>
                        <a:t> </a:t>
                      </a:r>
                      <a:r>
                        <a:rPr lang="en-US" sz="1200" baseline="0" dirty="0" err="1" smtClean="0"/>
                        <a:t>Kegiatan</a:t>
                      </a:r>
                      <a:r>
                        <a:rPr lang="en-US" sz="1200" baseline="0" dirty="0" smtClean="0"/>
                        <a:t> </a:t>
                      </a:r>
                      <a:r>
                        <a:rPr lang="en-US" sz="1200" baseline="0" dirty="0" err="1" smtClean="0"/>
                        <a:t>Bulan</a:t>
                      </a:r>
                      <a:r>
                        <a:rPr lang="en-US" sz="1200" baseline="0" dirty="0" smtClean="0"/>
                        <a:t> </a:t>
                      </a:r>
                      <a:r>
                        <a:rPr lang="en-US" sz="1200" baseline="0" dirty="0" err="1" smtClean="0"/>
                        <a:t>Ramadhan</a:t>
                      </a:r>
                      <a:endParaRPr lang="id-ID" sz="12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6.000.000</a:t>
                      </a:r>
                      <a:endParaRPr lang="id-ID" sz="1200" dirty="0" smtClean="0"/>
                    </a:p>
                  </a:txBody>
                  <a:tcPr/>
                </a:tc>
                <a:tc>
                  <a:txBody>
                    <a:bodyPr/>
                    <a:lstStyle/>
                    <a:p>
                      <a:pPr algn="ctr"/>
                      <a:r>
                        <a:rPr lang="en-US" sz="1200" dirty="0" smtClean="0"/>
                        <a:t>APBD</a:t>
                      </a:r>
                      <a:endParaRPr lang="id-ID" sz="1200" dirty="0"/>
                    </a:p>
                  </a:txBody>
                  <a:tcPr/>
                </a:tc>
              </a:tr>
              <a:tr h="337858">
                <a:tc>
                  <a:txBody>
                    <a:bodyPr/>
                    <a:lstStyle/>
                    <a:p>
                      <a:r>
                        <a:rPr lang="en-US" sz="1200" dirty="0" err="1" smtClean="0"/>
                        <a:t>Fasilitasi</a:t>
                      </a:r>
                      <a:r>
                        <a:rPr lang="en-US" sz="1200" dirty="0" smtClean="0"/>
                        <a:t> </a:t>
                      </a:r>
                      <a:r>
                        <a:rPr lang="en-US" sz="1200" dirty="0" err="1" smtClean="0"/>
                        <a:t>Peringatan</a:t>
                      </a:r>
                      <a:r>
                        <a:rPr lang="en-US" sz="1200" dirty="0" smtClean="0"/>
                        <a:t> </a:t>
                      </a:r>
                      <a:r>
                        <a:rPr lang="en-US" sz="1200" dirty="0" err="1" smtClean="0"/>
                        <a:t>Hari</a:t>
                      </a:r>
                      <a:r>
                        <a:rPr lang="en-US" sz="1200" dirty="0" smtClean="0"/>
                        <a:t> </a:t>
                      </a:r>
                      <a:r>
                        <a:rPr lang="en-US" sz="1200" dirty="0" err="1" smtClean="0"/>
                        <a:t>Besar</a:t>
                      </a:r>
                      <a:r>
                        <a:rPr lang="en-US" sz="1200" dirty="0" smtClean="0"/>
                        <a:t> </a:t>
                      </a:r>
                      <a:r>
                        <a:rPr lang="en-US" sz="1200" dirty="0" err="1" smtClean="0"/>
                        <a:t>Kewanitaan</a:t>
                      </a:r>
                      <a:endParaRPr lang="id-ID" sz="12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5.000.000</a:t>
                      </a:r>
                      <a:endParaRPr lang="id-ID" sz="1200" dirty="0" smtClean="0"/>
                    </a:p>
                  </a:txBody>
                  <a:tcPr/>
                </a:tc>
                <a:tc>
                  <a:txBody>
                    <a:bodyPr/>
                    <a:lstStyle/>
                    <a:p>
                      <a:pPr algn="ctr"/>
                      <a:r>
                        <a:rPr lang="en-US" sz="1200" dirty="0" smtClean="0"/>
                        <a:t>APBD</a:t>
                      </a:r>
                      <a:endParaRPr lang="id-ID" sz="1200" dirty="0"/>
                    </a:p>
                  </a:txBody>
                  <a:tcPr/>
                </a:tc>
              </a:tr>
              <a:tr h="337858">
                <a:tc>
                  <a:txBody>
                    <a:bodyPr/>
                    <a:lstStyle/>
                    <a:p>
                      <a:r>
                        <a:rPr lang="en-US" sz="1200" dirty="0" err="1" smtClean="0"/>
                        <a:t>Jumlah</a:t>
                      </a:r>
                      <a:endParaRPr lang="id-ID" sz="12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178.955.000</a:t>
                      </a:r>
                      <a:endParaRPr lang="id-ID" sz="1200" dirty="0" smtClean="0"/>
                    </a:p>
                  </a:txBody>
                  <a:tcPr/>
                </a:tc>
                <a:tc>
                  <a:txBody>
                    <a:bodyPr/>
                    <a:lstStyle/>
                    <a:p>
                      <a:pPr algn="ctr"/>
                      <a:r>
                        <a:rPr lang="en-US" sz="1200" dirty="0" smtClean="0"/>
                        <a:t>APBD</a:t>
                      </a:r>
                      <a:endParaRPr lang="id-ID" sz="1200" dirty="0"/>
                    </a:p>
                  </a:txBody>
                  <a:tcPr/>
                </a:tc>
              </a:tr>
            </a:tbl>
          </a:graphicData>
        </a:graphic>
      </p:graphicFrame>
    </p:spTree>
    <p:extLst>
      <p:ext uri="{BB962C8B-B14F-4D97-AF65-F5344CB8AC3E}">
        <p14:creationId xmlns:p14="http://schemas.microsoft.com/office/powerpoint/2010/main" val="33749480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12648" y="116632"/>
            <a:ext cx="8153400" cy="864096"/>
          </a:xfrm>
          <a:prstGeom prst="rect">
            <a:avLst/>
          </a:prstGeom>
        </p:spPr>
        <p:txBody>
          <a:bodyP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id-ID" sz="2400" b="1" dirty="0" smtClean="0">
                <a:solidFill>
                  <a:schemeClr val="tx1"/>
                </a:solidFill>
              </a:rPr>
              <a:t>P</a:t>
            </a:r>
            <a:r>
              <a:rPr lang="en-US" sz="2400" b="1" dirty="0" smtClean="0">
                <a:solidFill>
                  <a:schemeClr val="tx1"/>
                </a:solidFill>
              </a:rPr>
              <a:t>ENCAPAIAN KINERJA</a:t>
            </a:r>
            <a:r>
              <a:rPr lang="id-ID" sz="2400" b="1" dirty="0" smtClean="0">
                <a:solidFill>
                  <a:schemeClr val="tx1"/>
                </a:solidFill>
              </a:rPr>
              <a:t> KEPALA SUB BAGIAN PROGRAM DAN KEUANGAN KECAMATAN </a:t>
            </a:r>
            <a:r>
              <a:rPr lang="en-US" sz="2400" b="1" dirty="0" smtClean="0">
                <a:solidFill>
                  <a:schemeClr val="tx1"/>
                </a:solidFill>
              </a:rPr>
              <a:t>SALE</a:t>
            </a:r>
            <a:endParaRPr lang="id-ID" sz="2400" b="1" dirty="0">
              <a:solidFill>
                <a:schemeClr val="tx1"/>
              </a:solidFill>
            </a:endParaRPr>
          </a:p>
        </p:txBody>
      </p:sp>
      <p:graphicFrame>
        <p:nvGraphicFramePr>
          <p:cNvPr id="4" name="Content Placeholder 3"/>
          <p:cNvGraphicFramePr>
            <a:graphicFrameLocks/>
          </p:cNvGraphicFramePr>
          <p:nvPr>
            <p:extLst>
              <p:ext uri="{D42A27DB-BD31-4B8C-83A1-F6EECF244321}">
                <p14:modId xmlns:p14="http://schemas.microsoft.com/office/powerpoint/2010/main" val="2737928805"/>
              </p:ext>
            </p:extLst>
          </p:nvPr>
        </p:nvGraphicFramePr>
        <p:xfrm>
          <a:off x="251520" y="1685819"/>
          <a:ext cx="8604448" cy="4525336"/>
        </p:xfrm>
        <a:graphic>
          <a:graphicData uri="http://schemas.openxmlformats.org/drawingml/2006/table">
            <a:tbl>
              <a:tblPr firstRow="1" bandRow="1">
                <a:tableStyleId>{5C22544A-7EE6-4342-B048-85BDC9FD1C3A}</a:tableStyleId>
              </a:tblPr>
              <a:tblGrid>
                <a:gridCol w="1960624"/>
                <a:gridCol w="5744232"/>
                <a:gridCol w="899592"/>
              </a:tblGrid>
              <a:tr h="522144">
                <a:tc>
                  <a:txBody>
                    <a:bodyPr/>
                    <a:lstStyle/>
                    <a:p>
                      <a:pPr algn="ctr"/>
                      <a:r>
                        <a:rPr lang="id-ID" sz="1200" dirty="0" smtClean="0"/>
                        <a:t>SASARAN STRATEGIS</a:t>
                      </a:r>
                      <a:endParaRPr lang="id-ID" sz="1200" dirty="0"/>
                    </a:p>
                  </a:txBody>
                  <a:tcPr/>
                </a:tc>
                <a:tc>
                  <a:txBody>
                    <a:bodyPr/>
                    <a:lstStyle/>
                    <a:p>
                      <a:pPr algn="ctr"/>
                      <a:r>
                        <a:rPr lang="id-ID" sz="1200" dirty="0" smtClean="0"/>
                        <a:t>INDIKATOR KINERJA</a:t>
                      </a:r>
                      <a:endParaRPr lang="id-ID" sz="1200" dirty="0"/>
                    </a:p>
                  </a:txBody>
                  <a:tcPr anchor="ctr"/>
                </a:tc>
                <a:tc>
                  <a:txBody>
                    <a:bodyPr/>
                    <a:lstStyle/>
                    <a:p>
                      <a:pPr algn="ctr"/>
                      <a:r>
                        <a:rPr lang="id-ID" sz="1200" dirty="0" smtClean="0"/>
                        <a:t>TARGET (%)</a:t>
                      </a:r>
                      <a:endParaRPr lang="id-ID" sz="1200" dirty="0"/>
                    </a:p>
                  </a:txBody>
                  <a:tcPr/>
                </a:tc>
              </a:tr>
              <a:tr h="337858">
                <a:tc>
                  <a:txBody>
                    <a:bodyPr/>
                    <a:lstStyle/>
                    <a:p>
                      <a:r>
                        <a:rPr lang="id-ID" sz="1200" dirty="0" smtClean="0"/>
                        <a:t>Program Peningkatan Pengembangan Sistem Pelaporan Capaian Kinerja dan Keuangan </a:t>
                      </a:r>
                      <a:endParaRPr lang="id-ID" sz="1200" dirty="0"/>
                    </a:p>
                  </a:txBody>
                  <a:tcPr/>
                </a:tc>
                <a:tc>
                  <a:txBody>
                    <a:bodyPr/>
                    <a:lstStyle/>
                    <a:p>
                      <a:r>
                        <a:rPr lang="id-ID" sz="1200" dirty="0" smtClean="0"/>
                        <a:t>Terlaksananya Program Peningkatan Pengembangan Sistem Pelaporan Capaian Kinerja dan Keuangan </a:t>
                      </a:r>
                      <a:endParaRPr lang="id-ID" sz="1200" dirty="0"/>
                    </a:p>
                  </a:txBody>
                  <a:tcPr/>
                </a:tc>
                <a:tc>
                  <a:txBody>
                    <a:bodyPr/>
                    <a:lstStyle/>
                    <a:p>
                      <a:pPr algn="ctr"/>
                      <a:r>
                        <a:rPr lang="id-ID" sz="1200" dirty="0" smtClean="0"/>
                        <a:t>1 Dokumen</a:t>
                      </a:r>
                      <a:endParaRPr lang="id-ID" sz="1200" dirty="0"/>
                    </a:p>
                  </a:txBody>
                  <a:tcPr/>
                </a:tc>
              </a:tr>
              <a:tr h="337858">
                <a:tc>
                  <a:txBody>
                    <a:bodyPr/>
                    <a:lstStyle/>
                    <a:p>
                      <a:r>
                        <a:rPr lang="id-ID" sz="1200" dirty="0" smtClean="0"/>
                        <a:t>Penyusunan</a:t>
                      </a:r>
                      <a:r>
                        <a:rPr lang="id-ID" sz="1200" baseline="0" dirty="0" smtClean="0"/>
                        <a:t> Laporan Keuangan Akhir Tahun</a:t>
                      </a:r>
                      <a:endParaRPr lang="id-ID" sz="1200" dirty="0"/>
                    </a:p>
                  </a:txBody>
                  <a:tcPr/>
                </a:tc>
                <a:tc rowSpan="2">
                  <a:txBody>
                    <a:bodyPr/>
                    <a:lstStyle/>
                    <a:p>
                      <a:r>
                        <a:rPr lang="id-ID" sz="1200" dirty="0" smtClean="0"/>
                        <a:t>Terpenuhinya Penyusunan</a:t>
                      </a:r>
                      <a:r>
                        <a:rPr lang="id-ID" sz="1200" baseline="0" dirty="0" smtClean="0"/>
                        <a:t> Laporan Keuangan Akhir Tahun</a:t>
                      </a:r>
                      <a:endParaRPr lang="id-ID"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200" dirty="0" smtClean="0"/>
                        <a:t>1 Dokumen</a:t>
                      </a:r>
                    </a:p>
                    <a:p>
                      <a:pPr algn="ctr"/>
                      <a:endParaRPr lang="id-ID" sz="1200" dirty="0"/>
                    </a:p>
                  </a:txBody>
                  <a:tcPr/>
                </a:tc>
              </a:tr>
              <a:tr h="337858">
                <a:tc>
                  <a:txBody>
                    <a:bodyPr/>
                    <a:lstStyle/>
                    <a:p>
                      <a:pPr algn="l"/>
                      <a:r>
                        <a:rPr lang="id-ID" sz="1200" dirty="0" smtClean="0"/>
                        <a:t>Penyusunan Renja</a:t>
                      </a:r>
                      <a:endParaRPr lang="id-ID" sz="1200" dirty="0"/>
                    </a:p>
                  </a:txBody>
                  <a:tcPr/>
                </a:tc>
                <a:tc vMerge="1">
                  <a:txBody>
                    <a:bodyPr/>
                    <a:lstStyle/>
                    <a:p>
                      <a:pPr algn="l"/>
                      <a:endParaRPr lang="id-ID" sz="1200" dirty="0"/>
                    </a:p>
                  </a:txBody>
                  <a:tcPr/>
                </a:tc>
                <a:tc>
                  <a:txBody>
                    <a:bodyPr/>
                    <a:lstStyle/>
                    <a:p>
                      <a:pPr algn="ctr"/>
                      <a:endParaRPr lang="id-ID" sz="1200" dirty="0"/>
                    </a:p>
                  </a:txBody>
                  <a:tcPr/>
                </a:tc>
              </a:tr>
              <a:tr h="337858">
                <a:tc>
                  <a:txBody>
                    <a:bodyPr/>
                    <a:lstStyle/>
                    <a:p>
                      <a:pPr algn="l"/>
                      <a:r>
                        <a:rPr lang="id-ID" sz="1200" dirty="0" smtClean="0"/>
                        <a:t>Program Peningkatan Keterbukaan Informasi Publik</a:t>
                      </a:r>
                      <a:endParaRPr lang="id-ID" sz="1200" dirty="0"/>
                    </a:p>
                  </a:txBody>
                  <a:tcPr/>
                </a:tc>
                <a:tc>
                  <a:txBody>
                    <a:bodyPr/>
                    <a:lstStyle/>
                    <a:p>
                      <a:pPr algn="l"/>
                      <a:r>
                        <a:rPr lang="id-ID" sz="1200" dirty="0" smtClean="0"/>
                        <a:t>Fasilitasi SIRUP</a:t>
                      </a:r>
                      <a:endParaRPr lang="id-ID" sz="1200" dirty="0"/>
                    </a:p>
                  </a:txBody>
                  <a:tcPr/>
                </a:tc>
                <a:tc>
                  <a:txBody>
                    <a:bodyPr/>
                    <a:lstStyle/>
                    <a:p>
                      <a:pPr algn="ctr"/>
                      <a:r>
                        <a:rPr lang="id-ID" sz="1200" dirty="0" smtClean="0"/>
                        <a:t>1 Dokumen</a:t>
                      </a:r>
                      <a:endParaRPr lang="id-ID" sz="1200" dirty="0"/>
                    </a:p>
                  </a:txBody>
                  <a:tcPr/>
                </a:tc>
              </a:tr>
              <a:tr h="337858">
                <a:tc>
                  <a:txBody>
                    <a:bodyPr/>
                    <a:lstStyle/>
                    <a:p>
                      <a:pPr algn="ctr"/>
                      <a:r>
                        <a:rPr lang="id-ID" sz="1200" dirty="0" smtClean="0"/>
                        <a:t>Program</a:t>
                      </a:r>
                      <a:endParaRPr lang="id-ID"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200" dirty="0" smtClean="0"/>
                        <a:t>Anggaran</a:t>
                      </a:r>
                    </a:p>
                  </a:txBody>
                  <a:tcPr/>
                </a:tc>
                <a:tc>
                  <a:txBody>
                    <a:bodyPr/>
                    <a:lstStyle/>
                    <a:p>
                      <a:pPr algn="ctr"/>
                      <a:r>
                        <a:rPr lang="id-ID" sz="1200" dirty="0" smtClean="0"/>
                        <a:t>Ket</a:t>
                      </a:r>
                      <a:endParaRPr lang="id-ID" sz="1200" dirty="0"/>
                    </a:p>
                  </a:txBody>
                  <a:tcPr/>
                </a:tc>
              </a:tr>
              <a:tr h="337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200" dirty="0" smtClean="0"/>
                        <a:t>Penyusunan </a:t>
                      </a:r>
                      <a:r>
                        <a:rPr lang="en-US" sz="1200" dirty="0" smtClean="0"/>
                        <a:t>LKJIP</a:t>
                      </a:r>
                      <a:endParaRPr lang="id-ID" sz="1200" dirty="0" smtClean="0"/>
                    </a:p>
                    <a:p>
                      <a:endParaRPr lang="id-ID" sz="12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3.</a:t>
                      </a:r>
                      <a:r>
                        <a:rPr lang="id-ID" sz="1200" dirty="0" smtClean="0"/>
                        <a:t>0</a:t>
                      </a:r>
                      <a:r>
                        <a:rPr lang="en-US" sz="1200" dirty="0" smtClean="0"/>
                        <a:t>50</a:t>
                      </a:r>
                      <a:r>
                        <a:rPr lang="id-ID" sz="1200" dirty="0" smtClean="0"/>
                        <a:t>.000</a:t>
                      </a:r>
                    </a:p>
                  </a:txBody>
                  <a:tcPr/>
                </a:tc>
                <a:tc>
                  <a:txBody>
                    <a:bodyPr/>
                    <a:lstStyle/>
                    <a:p>
                      <a:pPr algn="ctr"/>
                      <a:r>
                        <a:rPr lang="id-ID" sz="1200" dirty="0" smtClean="0"/>
                        <a:t>APBD</a:t>
                      </a:r>
                      <a:endParaRPr lang="id-ID" sz="1200" dirty="0"/>
                    </a:p>
                  </a:txBody>
                  <a:tcPr/>
                </a:tc>
              </a:tr>
              <a:tr h="3378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200" dirty="0" smtClean="0"/>
                        <a:t>Penyusunan Renja</a:t>
                      </a:r>
                    </a:p>
                    <a:p>
                      <a:endParaRPr lang="id-ID" sz="12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id-ID" sz="1200" dirty="0" smtClean="0"/>
                        <a:t>16.000.000</a:t>
                      </a:r>
                    </a:p>
                  </a:txBody>
                  <a:tcPr/>
                </a:tc>
                <a:tc>
                  <a:txBody>
                    <a:bodyPr/>
                    <a:lstStyle/>
                    <a:p>
                      <a:pPr algn="ctr"/>
                      <a:r>
                        <a:rPr lang="id-ID" sz="1200" dirty="0" smtClean="0"/>
                        <a:t>APBD</a:t>
                      </a:r>
                      <a:endParaRPr lang="id-ID" sz="1200" dirty="0"/>
                    </a:p>
                  </a:txBody>
                  <a:tcPr/>
                </a:tc>
              </a:tr>
              <a:tr h="337858">
                <a:tc>
                  <a:txBody>
                    <a:bodyPr/>
                    <a:lstStyle/>
                    <a:p>
                      <a:r>
                        <a:rPr lang="en-US" sz="1200" dirty="0" err="1" smtClean="0"/>
                        <a:t>Penyususnan</a:t>
                      </a:r>
                      <a:r>
                        <a:rPr lang="en-US" sz="1200" dirty="0" smtClean="0"/>
                        <a:t> DPA/RKA</a:t>
                      </a:r>
                      <a:endParaRPr lang="id-ID" sz="12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5.000.000</a:t>
                      </a:r>
                      <a:endParaRPr lang="id-ID" sz="1200" dirty="0" smtClean="0"/>
                    </a:p>
                  </a:txBody>
                  <a:tcPr/>
                </a:tc>
                <a:tc>
                  <a:txBody>
                    <a:bodyPr/>
                    <a:lstStyle/>
                    <a:p>
                      <a:pPr algn="ctr"/>
                      <a:endParaRPr lang="id-ID" sz="1200" dirty="0"/>
                    </a:p>
                  </a:txBody>
                  <a:tcPr/>
                </a:tc>
              </a:tr>
              <a:tr h="337858">
                <a:tc>
                  <a:txBody>
                    <a:bodyPr/>
                    <a:lstStyle/>
                    <a:p>
                      <a:r>
                        <a:rPr lang="en-US" sz="1200" dirty="0" err="1" smtClean="0"/>
                        <a:t>Laporan</a:t>
                      </a:r>
                      <a:r>
                        <a:rPr lang="en-US" sz="1200" dirty="0" smtClean="0"/>
                        <a:t> </a:t>
                      </a:r>
                      <a:r>
                        <a:rPr lang="en-US" sz="1200" dirty="0" err="1" smtClean="0"/>
                        <a:t>akhir</a:t>
                      </a:r>
                      <a:endParaRPr lang="id-ID" sz="12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3.050.000</a:t>
                      </a:r>
                      <a:endParaRPr lang="id-ID" sz="1200" dirty="0" smtClean="0"/>
                    </a:p>
                  </a:txBody>
                  <a:tcPr/>
                </a:tc>
                <a:tc>
                  <a:txBody>
                    <a:bodyPr/>
                    <a:lstStyle/>
                    <a:p>
                      <a:pPr algn="ctr"/>
                      <a:r>
                        <a:rPr lang="en-US" sz="1200" dirty="0" smtClean="0"/>
                        <a:t>APBD</a:t>
                      </a:r>
                      <a:endParaRPr lang="id-ID" sz="1200" dirty="0"/>
                    </a:p>
                  </a:txBody>
                  <a:tcPr/>
                </a:tc>
              </a:tr>
            </a:tbl>
          </a:graphicData>
        </a:graphic>
      </p:graphicFrame>
    </p:spTree>
    <p:extLst>
      <p:ext uri="{BB962C8B-B14F-4D97-AF65-F5344CB8AC3E}">
        <p14:creationId xmlns:p14="http://schemas.microsoft.com/office/powerpoint/2010/main" val="21265167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id-ID" dirty="0"/>
          </a:p>
        </p:txBody>
      </p:sp>
      <p:sp>
        <p:nvSpPr>
          <p:cNvPr id="3" name="Title 2"/>
          <p:cNvSpPr>
            <a:spLocks noGrp="1"/>
          </p:cNvSpPr>
          <p:nvPr>
            <p:ph type="title"/>
          </p:nvPr>
        </p:nvSpPr>
        <p:spPr/>
        <p:txBody>
          <a:bodyPr>
            <a:normAutofit fontScale="90000"/>
          </a:bodyPr>
          <a:lstStyle/>
          <a:p>
            <a:r>
              <a:rPr lang="id-ID" sz="3600" b="1" dirty="0" smtClean="0"/>
              <a:t>AKUNTABILITAS KINERJA TAHUN 20</a:t>
            </a:r>
            <a:r>
              <a:rPr lang="en-US" sz="3600" b="1" dirty="0" smtClean="0"/>
              <a:t>19</a:t>
            </a:r>
            <a:endParaRPr lang="id-ID" sz="3600"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3200" b="1" dirty="0" smtClean="0">
                <a:solidFill>
                  <a:schemeClr val="tx1"/>
                </a:solidFill>
              </a:rPr>
              <a:t>CAPAIAN KINERJA ORGANISASI</a:t>
            </a:r>
            <a:endParaRPr lang="id-ID" sz="3200"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378411529"/>
              </p:ext>
            </p:extLst>
          </p:nvPr>
        </p:nvGraphicFramePr>
        <p:xfrm>
          <a:off x="612775" y="2853040"/>
          <a:ext cx="8153400" cy="2204720"/>
        </p:xfrm>
        <a:graphic>
          <a:graphicData uri="http://schemas.openxmlformats.org/drawingml/2006/table">
            <a:tbl>
              <a:tblPr firstRow="1" bandRow="1">
                <a:tableStyleId>{5C22544A-7EE6-4342-B048-85BDC9FD1C3A}</a:tableStyleId>
              </a:tblPr>
              <a:tblGrid>
                <a:gridCol w="1630680"/>
                <a:gridCol w="1630680"/>
                <a:gridCol w="1630680"/>
                <a:gridCol w="1630680"/>
                <a:gridCol w="1630680"/>
              </a:tblGrid>
              <a:tr h="370840">
                <a:tc rowSpan="2">
                  <a:txBody>
                    <a:bodyPr/>
                    <a:lstStyle/>
                    <a:p>
                      <a:pPr algn="ctr"/>
                      <a:r>
                        <a:rPr lang="id-ID" dirty="0" smtClean="0"/>
                        <a:t>Indikator</a:t>
                      </a:r>
                      <a:endParaRPr lang="id-ID" dirty="0"/>
                    </a:p>
                  </a:txBody>
                  <a:tcPr anchor="ctr"/>
                </a:tc>
                <a:tc rowSpan="2">
                  <a:txBody>
                    <a:bodyPr/>
                    <a:lstStyle/>
                    <a:p>
                      <a:pPr algn="ctr"/>
                      <a:r>
                        <a:rPr lang="id-ID" dirty="0" smtClean="0"/>
                        <a:t>Capaian 201</a:t>
                      </a:r>
                      <a:r>
                        <a:rPr lang="en-US" dirty="0" smtClean="0"/>
                        <a:t>9</a:t>
                      </a:r>
                      <a:endParaRPr lang="id-ID" dirty="0"/>
                    </a:p>
                  </a:txBody>
                  <a:tcPr anchor="ctr"/>
                </a:tc>
                <a:tc gridSpan="3">
                  <a:txBody>
                    <a:bodyPr/>
                    <a:lstStyle/>
                    <a:p>
                      <a:pPr algn="ctr"/>
                      <a:r>
                        <a:rPr lang="id-ID" dirty="0" smtClean="0"/>
                        <a:t>Tahun 201</a:t>
                      </a:r>
                      <a:r>
                        <a:rPr lang="en-US" dirty="0" smtClean="0"/>
                        <a:t>9</a:t>
                      </a:r>
                      <a:endParaRPr lang="id-ID" dirty="0"/>
                    </a:p>
                  </a:txBody>
                  <a:tcPr/>
                </a:tc>
                <a:tc hMerge="1">
                  <a:txBody>
                    <a:bodyPr/>
                    <a:lstStyle/>
                    <a:p>
                      <a:endParaRPr lang="id-ID" dirty="0"/>
                    </a:p>
                  </a:txBody>
                  <a:tcPr/>
                </a:tc>
                <a:tc hMerge="1">
                  <a:txBody>
                    <a:bodyPr/>
                    <a:lstStyle/>
                    <a:p>
                      <a:endParaRPr lang="id-ID" dirty="0"/>
                    </a:p>
                  </a:txBody>
                  <a:tcPr/>
                </a:tc>
              </a:tr>
              <a:tr h="370840">
                <a:tc vMerge="1">
                  <a:txBody>
                    <a:bodyPr/>
                    <a:lstStyle/>
                    <a:p>
                      <a:endParaRPr lang="id-ID" dirty="0"/>
                    </a:p>
                  </a:txBody>
                  <a:tcPr/>
                </a:tc>
                <a:tc vMerge="1">
                  <a:txBody>
                    <a:bodyPr/>
                    <a:lstStyle/>
                    <a:p>
                      <a:endParaRPr lang="id-ID" dirty="0"/>
                    </a:p>
                  </a:txBody>
                  <a:tcPr/>
                </a:tc>
                <a:tc>
                  <a:txBody>
                    <a:bodyPr/>
                    <a:lstStyle/>
                    <a:p>
                      <a:pPr algn="ctr"/>
                      <a:r>
                        <a:rPr lang="id-ID" b="1" dirty="0" smtClean="0">
                          <a:solidFill>
                            <a:schemeClr val="bg1"/>
                          </a:solidFill>
                        </a:rPr>
                        <a:t>Target</a:t>
                      </a:r>
                      <a:endParaRPr lang="id-ID" b="1" dirty="0">
                        <a:solidFill>
                          <a:schemeClr val="bg1"/>
                        </a:solidFill>
                      </a:endParaRPr>
                    </a:p>
                  </a:txBody>
                  <a:tcPr>
                    <a:solidFill>
                      <a:schemeClr val="accent1"/>
                    </a:solidFill>
                  </a:tcPr>
                </a:tc>
                <a:tc>
                  <a:txBody>
                    <a:bodyPr/>
                    <a:lstStyle/>
                    <a:p>
                      <a:pPr algn="ctr"/>
                      <a:r>
                        <a:rPr lang="id-ID" b="1" dirty="0" smtClean="0">
                          <a:solidFill>
                            <a:schemeClr val="bg1"/>
                          </a:solidFill>
                        </a:rPr>
                        <a:t>Realisasi</a:t>
                      </a:r>
                      <a:endParaRPr lang="id-ID" b="1" dirty="0">
                        <a:solidFill>
                          <a:schemeClr val="bg1"/>
                        </a:solidFill>
                      </a:endParaRPr>
                    </a:p>
                  </a:txBody>
                  <a:tcPr>
                    <a:solidFill>
                      <a:schemeClr val="accent1"/>
                    </a:solidFill>
                  </a:tcPr>
                </a:tc>
                <a:tc>
                  <a:txBody>
                    <a:bodyPr/>
                    <a:lstStyle/>
                    <a:p>
                      <a:pPr algn="ctr"/>
                      <a:r>
                        <a:rPr lang="id-ID" b="1" dirty="0" smtClean="0">
                          <a:solidFill>
                            <a:schemeClr val="bg1"/>
                          </a:solidFill>
                        </a:rPr>
                        <a:t>% Capaian</a:t>
                      </a:r>
                      <a:endParaRPr lang="id-ID" b="1" dirty="0">
                        <a:solidFill>
                          <a:schemeClr val="bg1"/>
                        </a:solidFill>
                      </a:endParaRPr>
                    </a:p>
                  </a:txBody>
                  <a:tcPr>
                    <a:solidFill>
                      <a:schemeClr val="accent1"/>
                    </a:solidFill>
                  </a:tcPr>
                </a:tc>
              </a:tr>
              <a:tr h="370840">
                <a:tc>
                  <a:txBody>
                    <a:bodyPr/>
                    <a:lstStyle/>
                    <a:p>
                      <a:r>
                        <a:rPr lang="id-ID" dirty="0" smtClean="0"/>
                        <a:t>Persentase pemenuhan layanan administrasi perkantoran</a:t>
                      </a:r>
                      <a:endParaRPr lang="id-ID" dirty="0"/>
                    </a:p>
                  </a:txBody>
                  <a:tcPr/>
                </a:tc>
                <a:tc>
                  <a:txBody>
                    <a:bodyPr/>
                    <a:lstStyle/>
                    <a:p>
                      <a:pPr algn="ctr"/>
                      <a:r>
                        <a:rPr lang="en-US" dirty="0" smtClean="0"/>
                        <a:t>80,3</a:t>
                      </a:r>
                      <a:r>
                        <a:rPr lang="id-ID" dirty="0" smtClean="0"/>
                        <a:t>6%</a:t>
                      </a:r>
                      <a:endParaRPr lang="id-ID" dirty="0"/>
                    </a:p>
                  </a:txBody>
                  <a:tcPr/>
                </a:tc>
                <a:tc>
                  <a:txBody>
                    <a:bodyPr/>
                    <a:lstStyle/>
                    <a:p>
                      <a:pPr algn="ctr"/>
                      <a:r>
                        <a:rPr lang="id-ID" dirty="0" smtClean="0"/>
                        <a:t>9</a:t>
                      </a:r>
                      <a:r>
                        <a:rPr lang="en-US" dirty="0" smtClean="0"/>
                        <a:t>5</a:t>
                      </a:r>
                      <a:endParaRPr lang="id-ID" dirty="0"/>
                    </a:p>
                  </a:txBody>
                  <a:tcPr/>
                </a:tc>
                <a:tc>
                  <a:txBody>
                    <a:bodyPr/>
                    <a:lstStyle/>
                    <a:p>
                      <a:pPr algn="ctr"/>
                      <a:r>
                        <a:rPr lang="en-US" dirty="0" smtClean="0"/>
                        <a:t>81,36</a:t>
                      </a:r>
                      <a:endParaRPr lang="id-ID" dirty="0"/>
                    </a:p>
                  </a:txBody>
                  <a:tcPr/>
                </a:tc>
                <a:tc>
                  <a:txBody>
                    <a:bodyPr/>
                    <a:lstStyle/>
                    <a:p>
                      <a:pPr algn="ctr"/>
                      <a:r>
                        <a:rPr lang="en-US" dirty="0" smtClean="0"/>
                        <a:t>81,36</a:t>
                      </a:r>
                      <a:endParaRPr lang="id-ID" dirty="0"/>
                    </a:p>
                  </a:txBody>
                  <a:tcPr/>
                </a:tc>
              </a:tr>
            </a:tbl>
          </a:graphicData>
        </a:graphic>
      </p:graphicFrame>
      <p:sp>
        <p:nvSpPr>
          <p:cNvPr id="5" name="TextBox 4"/>
          <p:cNvSpPr txBox="1"/>
          <p:nvPr/>
        </p:nvSpPr>
        <p:spPr>
          <a:xfrm>
            <a:off x="539553" y="1844824"/>
            <a:ext cx="7848871" cy="830997"/>
          </a:xfrm>
          <a:prstGeom prst="rect">
            <a:avLst/>
          </a:prstGeom>
          <a:noFill/>
        </p:spPr>
        <p:txBody>
          <a:bodyPr wrap="square" rtlCol="0">
            <a:spAutoFit/>
          </a:bodyPr>
          <a:lstStyle/>
          <a:p>
            <a:pPr marL="1978025" indent="-1978025">
              <a:tabLst>
                <a:tab pos="1619250" algn="l"/>
                <a:tab pos="1978025" algn="l"/>
              </a:tabLst>
            </a:pPr>
            <a:r>
              <a:rPr lang="id-ID" sz="2400" dirty="0" smtClean="0"/>
              <a:t>SASARAN 1	:	Meningkatnya kualitas dan kuantitas pelayanan publik</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332656"/>
            <a:ext cx="8153400" cy="576064"/>
          </a:xfrm>
        </p:spPr>
        <p:txBody>
          <a:bodyPr>
            <a:noAutofit/>
          </a:bodyPr>
          <a:lstStyle/>
          <a:p>
            <a:r>
              <a:rPr lang="id-ID" sz="2800" b="1" dirty="0" smtClean="0">
                <a:solidFill>
                  <a:schemeClr val="tx1"/>
                </a:solidFill>
              </a:rPr>
              <a:t>CAPAIAN KINERJA ORGANISASI</a:t>
            </a:r>
            <a:endParaRPr lang="id-ID" sz="2800"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150761991"/>
              </p:ext>
            </p:extLst>
          </p:nvPr>
        </p:nvGraphicFramePr>
        <p:xfrm>
          <a:off x="881880" y="1628800"/>
          <a:ext cx="7578552" cy="2661920"/>
        </p:xfrm>
        <a:graphic>
          <a:graphicData uri="http://schemas.openxmlformats.org/drawingml/2006/table">
            <a:tbl>
              <a:tblPr firstRow="1" bandRow="1">
                <a:tableStyleId>{5C22544A-7EE6-4342-B048-85BDC9FD1C3A}</a:tableStyleId>
              </a:tblPr>
              <a:tblGrid>
                <a:gridCol w="4536505"/>
                <a:gridCol w="1008112"/>
                <a:gridCol w="1080120"/>
                <a:gridCol w="953815"/>
              </a:tblGrid>
              <a:tr h="370840">
                <a:tc rowSpan="2">
                  <a:txBody>
                    <a:bodyPr/>
                    <a:lstStyle/>
                    <a:p>
                      <a:pPr algn="ctr"/>
                      <a:endParaRPr lang="id-ID" sz="1600" dirty="0" smtClean="0"/>
                    </a:p>
                    <a:p>
                      <a:pPr algn="ctr"/>
                      <a:r>
                        <a:rPr lang="id-ID" sz="1600" dirty="0" smtClean="0"/>
                        <a:t>Indikator</a:t>
                      </a:r>
                      <a:endParaRPr lang="id-ID" sz="1600" dirty="0"/>
                    </a:p>
                  </a:txBody>
                  <a:tcPr/>
                </a:tc>
                <a:tc gridSpan="3">
                  <a:txBody>
                    <a:bodyPr/>
                    <a:lstStyle/>
                    <a:p>
                      <a:pPr algn="ctr"/>
                      <a:r>
                        <a:rPr lang="id-ID" sz="1600" dirty="0" smtClean="0"/>
                        <a:t>Tahun 201</a:t>
                      </a:r>
                      <a:r>
                        <a:rPr lang="en-US" sz="1600" dirty="0" smtClean="0"/>
                        <a:t>9</a:t>
                      </a:r>
                      <a:endParaRPr lang="id-ID" sz="1600" dirty="0"/>
                    </a:p>
                  </a:txBody>
                  <a:tcPr/>
                </a:tc>
                <a:tc hMerge="1">
                  <a:txBody>
                    <a:bodyPr/>
                    <a:lstStyle/>
                    <a:p>
                      <a:endParaRPr lang="id-ID" dirty="0"/>
                    </a:p>
                  </a:txBody>
                  <a:tcPr/>
                </a:tc>
                <a:tc hMerge="1">
                  <a:txBody>
                    <a:bodyPr/>
                    <a:lstStyle/>
                    <a:p>
                      <a:endParaRPr lang="id-ID" dirty="0"/>
                    </a:p>
                  </a:txBody>
                  <a:tcPr/>
                </a:tc>
              </a:tr>
              <a:tr h="370840">
                <a:tc vMerge="1">
                  <a:txBody>
                    <a:bodyPr/>
                    <a:lstStyle/>
                    <a:p>
                      <a:endParaRPr lang="id-ID" dirty="0"/>
                    </a:p>
                  </a:txBody>
                  <a:tcPr/>
                </a:tc>
                <a:tc>
                  <a:txBody>
                    <a:bodyPr/>
                    <a:lstStyle/>
                    <a:p>
                      <a:pPr algn="ctr"/>
                      <a:r>
                        <a:rPr lang="id-ID" sz="1600" b="1" dirty="0" smtClean="0">
                          <a:solidFill>
                            <a:schemeClr val="bg1"/>
                          </a:solidFill>
                        </a:rPr>
                        <a:t>Target</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Realisasi</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 Capaian</a:t>
                      </a:r>
                      <a:endParaRPr lang="id-ID" sz="1600" b="1" dirty="0">
                        <a:solidFill>
                          <a:schemeClr val="bg1"/>
                        </a:solidFill>
                      </a:endParaRPr>
                    </a:p>
                  </a:txBody>
                  <a:tcPr>
                    <a:solidFill>
                      <a:schemeClr val="accent1"/>
                    </a:solidFill>
                  </a:tcPr>
                </a:tc>
              </a:tr>
              <a:tr h="370840">
                <a:tc>
                  <a:txBody>
                    <a:bodyPr/>
                    <a:lstStyle/>
                    <a:p>
                      <a:r>
                        <a:rPr lang="id-ID" sz="1600" dirty="0" smtClean="0"/>
                        <a:t>Jumlah penurunan KK Miskin</a:t>
                      </a:r>
                      <a:endParaRPr lang="id-ID" sz="1600" dirty="0"/>
                    </a:p>
                  </a:txBody>
                  <a:tcPr/>
                </a:tc>
                <a:tc>
                  <a:txBody>
                    <a:bodyPr/>
                    <a:lstStyle/>
                    <a:p>
                      <a:pPr algn="ctr"/>
                      <a:r>
                        <a:rPr lang="id-ID" sz="1600" dirty="0" smtClean="0"/>
                        <a:t>2</a:t>
                      </a:r>
                      <a:endParaRPr lang="id-ID" sz="1600" dirty="0"/>
                    </a:p>
                  </a:txBody>
                  <a:tcPr/>
                </a:tc>
                <a:tc>
                  <a:txBody>
                    <a:bodyPr/>
                    <a:lstStyle/>
                    <a:p>
                      <a:pPr algn="ctr"/>
                      <a:r>
                        <a:rPr lang="id-ID" sz="1600" dirty="0" smtClean="0"/>
                        <a:t>0,8</a:t>
                      </a:r>
                      <a:endParaRPr lang="id-ID" sz="1600" dirty="0"/>
                    </a:p>
                  </a:txBody>
                  <a:tcPr/>
                </a:tc>
                <a:tc>
                  <a:txBody>
                    <a:bodyPr/>
                    <a:lstStyle/>
                    <a:p>
                      <a:pPr algn="ctr"/>
                      <a:r>
                        <a:rPr lang="id-ID" sz="1600" dirty="0" smtClean="0"/>
                        <a:t>4</a:t>
                      </a:r>
                      <a:endParaRPr lang="id-ID" sz="1600" dirty="0"/>
                    </a:p>
                  </a:txBody>
                  <a:tcPr/>
                </a:tc>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Desa yang ODF</a:t>
                      </a:r>
                    </a:p>
                  </a:txBody>
                  <a:tcPr/>
                </a:tc>
                <a:tc>
                  <a:txBody>
                    <a:bodyPr/>
                    <a:lstStyle/>
                    <a:p>
                      <a:pPr algn="ctr"/>
                      <a:r>
                        <a:rPr lang="id-ID" sz="1600" dirty="0" smtClean="0"/>
                        <a:t>1</a:t>
                      </a:r>
                      <a:r>
                        <a:rPr lang="en-US" sz="1600" dirty="0" smtClean="0"/>
                        <a:t>5</a:t>
                      </a:r>
                      <a:endParaRPr lang="id-ID" sz="1600" dirty="0"/>
                    </a:p>
                  </a:txBody>
                  <a:tcPr/>
                </a:tc>
                <a:tc>
                  <a:txBody>
                    <a:bodyPr/>
                    <a:lstStyle/>
                    <a:p>
                      <a:pPr algn="ctr"/>
                      <a:r>
                        <a:rPr lang="en-US" sz="1600" dirty="0" smtClean="0"/>
                        <a:t>15</a:t>
                      </a:r>
                      <a:endParaRPr lang="id-ID" sz="1600" dirty="0"/>
                    </a:p>
                  </a:txBody>
                  <a:tcPr/>
                </a:tc>
                <a:tc>
                  <a:txBody>
                    <a:bodyPr/>
                    <a:lstStyle/>
                    <a:p>
                      <a:pPr algn="ctr"/>
                      <a:r>
                        <a:rPr lang="en-US" sz="1600" dirty="0" smtClean="0"/>
                        <a:t>1</a:t>
                      </a:r>
                      <a:r>
                        <a:rPr lang="id-ID" sz="1600" dirty="0" smtClean="0"/>
                        <a:t>00</a:t>
                      </a:r>
                      <a:endParaRPr lang="id-ID" sz="1600" dirty="0"/>
                    </a:p>
                  </a:txBody>
                  <a:tcPr/>
                </a:tc>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Pelunasan PBB</a:t>
                      </a:r>
                    </a:p>
                  </a:txBody>
                  <a:tcPr/>
                </a:tc>
                <a:tc>
                  <a:txBody>
                    <a:bodyPr/>
                    <a:lstStyle/>
                    <a:p>
                      <a:pPr algn="ctr"/>
                      <a:r>
                        <a:rPr lang="id-ID" sz="1600" dirty="0" smtClean="0"/>
                        <a:t>100</a:t>
                      </a:r>
                      <a:endParaRPr lang="id-ID" sz="1600" dirty="0"/>
                    </a:p>
                  </a:txBody>
                  <a:tcPr/>
                </a:tc>
                <a:tc>
                  <a:txBody>
                    <a:bodyPr/>
                    <a:lstStyle/>
                    <a:p>
                      <a:pPr algn="ctr"/>
                      <a:r>
                        <a:rPr lang="en-US" sz="1600" dirty="0" smtClean="0"/>
                        <a:t>98,82</a:t>
                      </a:r>
                      <a:endParaRPr lang="id-ID" sz="1600" dirty="0"/>
                    </a:p>
                  </a:txBody>
                  <a:tcPr/>
                </a:tc>
                <a:tc>
                  <a:txBody>
                    <a:bodyPr/>
                    <a:lstStyle/>
                    <a:p>
                      <a:pPr algn="ctr"/>
                      <a:r>
                        <a:rPr lang="en-US" sz="1600" dirty="0" smtClean="0"/>
                        <a:t>98,62</a:t>
                      </a:r>
                      <a:endParaRPr lang="id-ID" sz="1600" dirty="0"/>
                    </a:p>
                  </a:txBody>
                  <a:tcPr/>
                </a:tc>
              </a:tr>
              <a:tr h="248632">
                <a:tc>
                  <a:txBody>
                    <a:bodyPr/>
                    <a:lstStyle/>
                    <a:p>
                      <a:r>
                        <a:rPr lang="id-ID" sz="1600" dirty="0" smtClean="0"/>
                        <a:t>Jumlah Posyandu yang dibina</a:t>
                      </a:r>
                      <a:endParaRPr lang="id-ID" sz="1600" dirty="0"/>
                    </a:p>
                  </a:txBody>
                  <a:tcPr/>
                </a:tc>
                <a:tc>
                  <a:txBody>
                    <a:bodyPr/>
                    <a:lstStyle/>
                    <a:p>
                      <a:pPr algn="ctr"/>
                      <a:r>
                        <a:rPr lang="en-US" sz="1600" dirty="0" smtClean="0"/>
                        <a:t>68</a:t>
                      </a:r>
                      <a:endParaRPr lang="id-ID" sz="1600" dirty="0"/>
                    </a:p>
                  </a:txBody>
                  <a:tcPr/>
                </a:tc>
                <a:tc>
                  <a:txBody>
                    <a:bodyPr/>
                    <a:lstStyle/>
                    <a:p>
                      <a:pPr algn="ctr"/>
                      <a:r>
                        <a:rPr lang="id-ID" sz="1600" dirty="0" smtClean="0"/>
                        <a:t>6</a:t>
                      </a:r>
                      <a:r>
                        <a:rPr lang="en-US" sz="1600" dirty="0" smtClean="0"/>
                        <a:t>8</a:t>
                      </a:r>
                      <a:endParaRPr lang="id-ID" sz="1600" dirty="0"/>
                    </a:p>
                  </a:txBody>
                  <a:tcPr/>
                </a:tc>
                <a:tc>
                  <a:txBody>
                    <a:bodyPr/>
                    <a:lstStyle/>
                    <a:p>
                      <a:pPr algn="ctr"/>
                      <a:r>
                        <a:rPr lang="en-US" sz="1600" dirty="0" smtClean="0"/>
                        <a:t>100</a:t>
                      </a:r>
                      <a:endParaRPr lang="id-ID" sz="1600" dirty="0"/>
                    </a:p>
                  </a:txBody>
                  <a:tcPr/>
                </a:tc>
              </a:tr>
              <a:tr h="273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Rata-rata capaian sasaran 2</a:t>
                      </a:r>
                    </a:p>
                  </a:txBody>
                  <a:tcPr/>
                </a:tc>
                <a:tc>
                  <a:txBody>
                    <a:bodyPr/>
                    <a:lstStyle/>
                    <a:p>
                      <a:pPr algn="ctr"/>
                      <a:endParaRPr lang="id-ID" sz="1600" dirty="0"/>
                    </a:p>
                  </a:txBody>
                  <a:tcPr/>
                </a:tc>
                <a:tc>
                  <a:txBody>
                    <a:bodyPr/>
                    <a:lstStyle/>
                    <a:p>
                      <a:pPr algn="ctr"/>
                      <a:endParaRPr lang="id-ID" sz="1600" dirty="0"/>
                    </a:p>
                  </a:txBody>
                  <a:tcPr/>
                </a:tc>
                <a:tc>
                  <a:txBody>
                    <a:bodyPr/>
                    <a:lstStyle/>
                    <a:p>
                      <a:pPr algn="ctr"/>
                      <a:r>
                        <a:rPr lang="en-US" sz="1600" dirty="0" smtClean="0"/>
                        <a:t>75,6</a:t>
                      </a:r>
                      <a:endParaRPr lang="id-ID" sz="1600" dirty="0"/>
                    </a:p>
                  </a:txBody>
                  <a:tcPr/>
                </a:tc>
              </a:tr>
            </a:tbl>
          </a:graphicData>
        </a:graphic>
      </p:graphicFrame>
      <p:sp>
        <p:nvSpPr>
          <p:cNvPr id="5" name="TextBox 4"/>
          <p:cNvSpPr txBox="1"/>
          <p:nvPr/>
        </p:nvSpPr>
        <p:spPr>
          <a:xfrm>
            <a:off x="584230" y="1052736"/>
            <a:ext cx="8005589" cy="461665"/>
          </a:xfrm>
          <a:prstGeom prst="rect">
            <a:avLst/>
          </a:prstGeom>
          <a:solidFill>
            <a:schemeClr val="bg1"/>
          </a:solidFill>
        </p:spPr>
        <p:txBody>
          <a:bodyPr wrap="none" rtlCol="0">
            <a:spAutoFit/>
          </a:bodyPr>
          <a:lstStyle/>
          <a:p>
            <a:r>
              <a:rPr lang="id-ID" sz="2400" b="1" dirty="0" smtClean="0"/>
              <a:t>SASARAN 2 : </a:t>
            </a:r>
            <a:r>
              <a:rPr lang="id-ID" sz="2000" b="1" dirty="0" smtClean="0"/>
              <a:t>Meningkatnya Jaminan Kesejahteraan Kemasyarakatan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79512" y="62136"/>
            <a:ext cx="8424936" cy="990600"/>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b="1" i="0" u="none" strike="noStrike" kern="1200" cap="none" spc="0" normalizeH="0" baseline="0" noProof="0" dirty="0" smtClean="0">
                <a:ln>
                  <a:noFill/>
                </a:ln>
                <a:solidFill>
                  <a:schemeClr val="tx1"/>
                </a:solidFill>
                <a:effectLst/>
                <a:uLnTx/>
                <a:uFillTx/>
                <a:latin typeface="+mj-lt"/>
                <a:ea typeface="+mj-ea"/>
                <a:cs typeface="+mj-cs"/>
              </a:rPr>
              <a:t>MATRIK KETERKAITAN INDIKATOR DAERAH DAN KANTOR KECAMATAN </a:t>
            </a:r>
            <a:r>
              <a:rPr lang="en-US" b="1" noProof="0" dirty="0" smtClean="0">
                <a:latin typeface="+mj-lt"/>
                <a:ea typeface="+mj-ea"/>
                <a:cs typeface="+mj-cs"/>
              </a:rPr>
              <a:t>SALE</a:t>
            </a:r>
            <a:r>
              <a:rPr kumimoji="0" lang="id-ID" b="1" i="0" u="none" strike="noStrike" kern="1200" cap="none" spc="0" normalizeH="0" baseline="0" noProof="0" dirty="0" smtClean="0">
                <a:ln>
                  <a:noFill/>
                </a:ln>
                <a:solidFill>
                  <a:schemeClr val="tx1"/>
                </a:solidFill>
                <a:effectLst/>
                <a:uLnTx/>
                <a:uFillTx/>
                <a:latin typeface="+mj-lt"/>
                <a:ea typeface="+mj-ea"/>
                <a:cs typeface="+mj-cs"/>
              </a:rPr>
              <a:t> KAB. REMBANG TAHUN 2016 – 2019 (Sebelum Revisi)</a:t>
            </a:r>
            <a:endParaRPr kumimoji="0" lang="id-ID" b="1"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3" name="Content Placeholder 3"/>
          <p:cNvGraphicFramePr>
            <a:graphicFrameLocks/>
          </p:cNvGraphicFramePr>
          <p:nvPr>
            <p:extLst>
              <p:ext uri="{D42A27DB-BD31-4B8C-83A1-F6EECF244321}">
                <p14:modId xmlns:p14="http://schemas.microsoft.com/office/powerpoint/2010/main" val="749026472"/>
              </p:ext>
            </p:extLst>
          </p:nvPr>
        </p:nvGraphicFramePr>
        <p:xfrm>
          <a:off x="179512" y="825376"/>
          <a:ext cx="8784977" cy="4663717"/>
        </p:xfrm>
        <a:graphic>
          <a:graphicData uri="http://schemas.openxmlformats.org/drawingml/2006/table">
            <a:tbl>
              <a:tblPr firstRow="1" bandRow="1">
                <a:tableStyleId>{5C22544A-7EE6-4342-B048-85BDC9FD1C3A}</a:tableStyleId>
              </a:tblPr>
              <a:tblGrid>
                <a:gridCol w="648072"/>
                <a:gridCol w="2592288"/>
                <a:gridCol w="2232248"/>
                <a:gridCol w="1489988"/>
                <a:gridCol w="1822381"/>
              </a:tblGrid>
              <a:tr h="305077">
                <a:tc>
                  <a:txBody>
                    <a:bodyPr/>
                    <a:lstStyle/>
                    <a:p>
                      <a:pPr algn="ctr"/>
                      <a:r>
                        <a:rPr lang="id-ID" sz="1400" dirty="0" smtClean="0"/>
                        <a:t>No.</a:t>
                      </a:r>
                      <a:endParaRPr lang="id-ID" sz="1400" dirty="0"/>
                    </a:p>
                  </a:txBody>
                  <a:tcPr/>
                </a:tc>
                <a:tc>
                  <a:txBody>
                    <a:bodyPr/>
                    <a:lstStyle/>
                    <a:p>
                      <a:pPr algn="ctr"/>
                      <a:r>
                        <a:rPr lang="id-ID" sz="1400" dirty="0" smtClean="0"/>
                        <a:t>Sasaran RPJMD</a:t>
                      </a:r>
                      <a:endParaRPr lang="id-ID" sz="1400" dirty="0"/>
                    </a:p>
                  </a:txBody>
                  <a:tcPr/>
                </a:tc>
                <a:tc>
                  <a:txBody>
                    <a:bodyPr/>
                    <a:lstStyle/>
                    <a:p>
                      <a:pPr algn="ctr"/>
                      <a:r>
                        <a:rPr lang="id-ID" sz="1400" dirty="0" smtClean="0"/>
                        <a:t>Indikator Sasaran</a:t>
                      </a:r>
                      <a:endParaRPr lang="id-ID" sz="1400" dirty="0"/>
                    </a:p>
                  </a:txBody>
                  <a:tcPr/>
                </a:tc>
                <a:tc>
                  <a:txBody>
                    <a:bodyPr/>
                    <a:lstStyle/>
                    <a:p>
                      <a:pPr algn="ctr"/>
                      <a:r>
                        <a:rPr lang="id-ID" sz="1400" dirty="0" smtClean="0"/>
                        <a:t>Tujuan OPD</a:t>
                      </a:r>
                      <a:endParaRPr lang="id-ID" sz="1400" dirty="0"/>
                    </a:p>
                  </a:txBody>
                  <a:tcPr/>
                </a:tc>
                <a:tc>
                  <a:txBody>
                    <a:bodyPr/>
                    <a:lstStyle/>
                    <a:p>
                      <a:pPr algn="ctr"/>
                      <a:r>
                        <a:rPr lang="id-ID" sz="1400" dirty="0" smtClean="0"/>
                        <a:t>Indikator Renstra</a:t>
                      </a:r>
                      <a:endParaRPr lang="id-ID" sz="1400" dirty="0"/>
                    </a:p>
                  </a:txBody>
                  <a:tcPr/>
                </a:tc>
              </a:tr>
              <a:tr h="3234651">
                <a:tc>
                  <a:txBody>
                    <a:bodyPr/>
                    <a:lstStyle/>
                    <a:p>
                      <a:pPr algn="ctr"/>
                      <a:r>
                        <a:rPr lang="id-ID" sz="1400" dirty="0" smtClean="0">
                          <a:latin typeface="+mn-lt"/>
                        </a:rPr>
                        <a:t>1.</a:t>
                      </a:r>
                      <a:endParaRPr lang="id-ID" sz="1400" dirty="0">
                        <a:latin typeface="+mn-lt"/>
                      </a:endParaRPr>
                    </a:p>
                  </a:txBody>
                  <a:tcPr/>
                </a:tc>
                <a:tc>
                  <a:txBody>
                    <a:bodyPr/>
                    <a:lstStyle/>
                    <a:p>
                      <a:r>
                        <a:rPr kumimoji="0" lang="id-ID" sz="1400" kern="1200" dirty="0" smtClean="0">
                          <a:solidFill>
                            <a:schemeClr val="dk1"/>
                          </a:solidFill>
                          <a:latin typeface="+mn-lt"/>
                          <a:ea typeface="+mn-ea"/>
                          <a:cs typeface="+mn-cs"/>
                        </a:rPr>
                        <a:t>Mewujudkan</a:t>
                      </a:r>
                      <a:r>
                        <a:rPr kumimoji="0" lang="id-ID" sz="1400" kern="1200" baseline="0" dirty="0" smtClean="0">
                          <a:solidFill>
                            <a:schemeClr val="dk1"/>
                          </a:solidFill>
                          <a:latin typeface="+mn-lt"/>
                          <a:ea typeface="+mn-ea"/>
                          <a:cs typeface="+mn-cs"/>
                        </a:rPr>
                        <a:t> pemerintahan yang cepat tanggap,Transparan,partisipatif dan berkeadilan sesuai prinsip pemerintahan yang amanah</a:t>
                      </a:r>
                      <a:endParaRPr lang="id-ID" sz="1400" dirty="0">
                        <a:latin typeface="+mn-lt"/>
                      </a:endParaRPr>
                    </a:p>
                  </a:txBody>
                  <a:tcPr/>
                </a:tc>
                <a:tc>
                  <a: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id-ID" sz="1400" b="0" dirty="0" smtClean="0">
                          <a:solidFill>
                            <a:schemeClr val="tx1"/>
                          </a:solidFill>
                          <a:latin typeface="+mn-lt"/>
                        </a:rPr>
                        <a:t>Nilai sistem akuntabilitas kinerja instansi pemerintahan</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id-ID" sz="1400" dirty="0" smtClean="0"/>
                        <a:t>Persentase jumlah dokumen perencanaan yang ditetapkan</a:t>
                      </a:r>
                      <a:r>
                        <a:rPr lang="id-ID" sz="1400" baseline="0" dirty="0" smtClean="0"/>
                        <a:t> tepat waktu</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id-ID" sz="1400" dirty="0" smtClean="0"/>
                        <a:t>Persentase ketersediaan data dan informasi perencanaan pembangunan</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id-ID" sz="1400" dirty="0" smtClean="0"/>
                        <a:t>Rata</a:t>
                      </a:r>
                      <a:r>
                        <a:rPr lang="id-ID" sz="1400" baseline="0" dirty="0" smtClean="0"/>
                        <a:t> rata nilai SKM (survei kepuasan masyarakat) pada perangkat daerah yang melaksanakan pelayanan publik</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id-ID" sz="1400" dirty="0" smtClean="0"/>
                        <a:t>Persentase informasi publik yang disediakan dan diumumkan</a:t>
                      </a:r>
                      <a:endParaRPr lang="id-ID" sz="1400" b="0" dirty="0" smtClean="0">
                        <a:solidFill>
                          <a:schemeClr val="tx1"/>
                        </a:solidFill>
                        <a:latin typeface="+mn-lt"/>
                      </a:endParaRPr>
                    </a:p>
                  </a:txBody>
                  <a:tcPr/>
                </a:tc>
                <a:tc>
                  <a:txBody>
                    <a:bodyPr/>
                    <a:lstStyle/>
                    <a:p>
                      <a:r>
                        <a:rPr lang="id-ID" sz="1400" dirty="0" smtClean="0"/>
                        <a:t>Meningkatkan akuntabilitas Kecamatan</a:t>
                      </a:r>
                      <a:endParaRPr lang="id-ID" sz="1400" dirty="0"/>
                    </a:p>
                  </a:txBody>
                  <a:tcPr/>
                </a:tc>
                <a:tc>
                  <a:txBody>
                    <a:bodyPr/>
                    <a:lstStyle/>
                    <a:p>
                      <a:r>
                        <a:rPr lang="id-ID" sz="1400" dirty="0" smtClean="0"/>
                        <a:t>Nilai SAKIP</a:t>
                      </a:r>
                      <a:endParaRPr lang="id-ID" sz="1400" dirty="0"/>
                    </a:p>
                  </a:txBody>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88640"/>
            <a:ext cx="8153400" cy="990600"/>
          </a:xfrm>
        </p:spPr>
        <p:txBody>
          <a:bodyPr>
            <a:noAutofit/>
          </a:bodyPr>
          <a:lstStyle/>
          <a:p>
            <a:r>
              <a:rPr lang="id-ID" sz="2800" b="1" dirty="0" smtClean="0">
                <a:solidFill>
                  <a:schemeClr val="tx1"/>
                </a:solidFill>
              </a:rPr>
              <a:t>CAPAIAN KINERJA ORGANISASI</a:t>
            </a:r>
            <a:endParaRPr lang="id-ID" sz="2800"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190272337"/>
              </p:ext>
            </p:extLst>
          </p:nvPr>
        </p:nvGraphicFramePr>
        <p:xfrm>
          <a:off x="179511" y="2616160"/>
          <a:ext cx="8586664" cy="3241040"/>
        </p:xfrm>
        <a:graphic>
          <a:graphicData uri="http://schemas.openxmlformats.org/drawingml/2006/table">
            <a:tbl>
              <a:tblPr firstRow="1" bandRow="1">
                <a:tableStyleId>{5C22544A-7EE6-4342-B048-85BDC9FD1C3A}</a:tableStyleId>
              </a:tblPr>
              <a:tblGrid>
                <a:gridCol w="4536505"/>
                <a:gridCol w="1008112"/>
                <a:gridCol w="1008112"/>
                <a:gridCol w="1080120"/>
                <a:gridCol w="953815"/>
              </a:tblGrid>
              <a:tr h="370840">
                <a:tc rowSpan="2">
                  <a:txBody>
                    <a:bodyPr/>
                    <a:lstStyle/>
                    <a:p>
                      <a:pPr algn="ctr"/>
                      <a:endParaRPr lang="id-ID" sz="1600" dirty="0" smtClean="0"/>
                    </a:p>
                    <a:p>
                      <a:pPr algn="ctr"/>
                      <a:r>
                        <a:rPr lang="id-ID" sz="1600" dirty="0" smtClean="0"/>
                        <a:t>Indikator</a:t>
                      </a:r>
                      <a:endParaRPr lang="id-ID" sz="1600" dirty="0"/>
                    </a:p>
                  </a:txBody>
                  <a:tcPr/>
                </a:tc>
                <a:tc rowSpan="2">
                  <a:txBody>
                    <a:bodyPr/>
                    <a:lstStyle/>
                    <a:p>
                      <a:pPr algn="ctr"/>
                      <a:r>
                        <a:rPr lang="id-ID" sz="1600" dirty="0" smtClean="0"/>
                        <a:t>Capaian 201</a:t>
                      </a:r>
                      <a:r>
                        <a:rPr lang="en-US" sz="1600" dirty="0" smtClean="0"/>
                        <a:t>8</a:t>
                      </a:r>
                      <a:endParaRPr lang="id-ID" sz="1600" dirty="0"/>
                    </a:p>
                  </a:txBody>
                  <a:tcPr/>
                </a:tc>
                <a:tc gridSpan="3">
                  <a:txBody>
                    <a:bodyPr/>
                    <a:lstStyle/>
                    <a:p>
                      <a:pPr algn="ctr"/>
                      <a:r>
                        <a:rPr lang="id-ID" sz="1600" dirty="0" smtClean="0"/>
                        <a:t>Tahun 201</a:t>
                      </a:r>
                      <a:r>
                        <a:rPr lang="en-US" sz="1600" dirty="0" smtClean="0"/>
                        <a:t>9</a:t>
                      </a:r>
                      <a:endParaRPr lang="id-ID" sz="1600" dirty="0"/>
                    </a:p>
                  </a:txBody>
                  <a:tcPr/>
                </a:tc>
                <a:tc hMerge="1">
                  <a:txBody>
                    <a:bodyPr/>
                    <a:lstStyle/>
                    <a:p>
                      <a:endParaRPr lang="id-ID" dirty="0"/>
                    </a:p>
                  </a:txBody>
                  <a:tcPr/>
                </a:tc>
                <a:tc hMerge="1">
                  <a:txBody>
                    <a:bodyPr/>
                    <a:lstStyle/>
                    <a:p>
                      <a:endParaRPr lang="id-ID" dirty="0"/>
                    </a:p>
                  </a:txBody>
                  <a:tcPr/>
                </a:tc>
              </a:tr>
              <a:tr h="370840">
                <a:tc vMerge="1">
                  <a:txBody>
                    <a:bodyPr/>
                    <a:lstStyle/>
                    <a:p>
                      <a:endParaRPr lang="id-ID" dirty="0"/>
                    </a:p>
                  </a:txBody>
                  <a:tcPr/>
                </a:tc>
                <a:tc vMerge="1">
                  <a:txBody>
                    <a:bodyPr/>
                    <a:lstStyle/>
                    <a:p>
                      <a:endParaRPr lang="id-ID" dirty="0"/>
                    </a:p>
                  </a:txBody>
                  <a:tcPr/>
                </a:tc>
                <a:tc>
                  <a:txBody>
                    <a:bodyPr/>
                    <a:lstStyle/>
                    <a:p>
                      <a:pPr algn="ctr"/>
                      <a:r>
                        <a:rPr lang="id-ID" sz="1600" b="1" dirty="0" smtClean="0">
                          <a:solidFill>
                            <a:schemeClr val="bg1"/>
                          </a:solidFill>
                        </a:rPr>
                        <a:t>Target</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Realisasi</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 Capaian</a:t>
                      </a:r>
                      <a:endParaRPr lang="id-ID" sz="1600" b="1" dirty="0">
                        <a:solidFill>
                          <a:schemeClr val="bg1"/>
                        </a:solidFill>
                      </a:endParaRPr>
                    </a:p>
                  </a:txBody>
                  <a:tcPr>
                    <a:solidFill>
                      <a:schemeClr val="accent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Desa yang membuat</a:t>
                      </a:r>
                      <a:r>
                        <a:rPr lang="id-ID" sz="1600" baseline="0" dirty="0" smtClean="0"/>
                        <a:t> LPPD</a:t>
                      </a:r>
                      <a:endParaRPr lang="id-ID" sz="1600" dirty="0" smtClean="0"/>
                    </a:p>
                  </a:txBody>
                  <a:tcPr/>
                </a:tc>
                <a:tc>
                  <a:txBody>
                    <a:bodyPr/>
                    <a:lstStyle/>
                    <a:p>
                      <a:pPr algn="ctr"/>
                      <a:r>
                        <a:rPr lang="id-ID" sz="1600" smtClean="0"/>
                        <a:t>1</a:t>
                      </a:r>
                      <a:r>
                        <a:rPr lang="en-US" sz="1600" smtClean="0"/>
                        <a:t>5</a:t>
                      </a:r>
                      <a:endParaRPr lang="id-ID" sz="1600" dirty="0"/>
                    </a:p>
                  </a:txBody>
                  <a:tcPr/>
                </a:tc>
                <a:tc>
                  <a:txBody>
                    <a:bodyPr/>
                    <a:lstStyle/>
                    <a:p>
                      <a:pPr algn="ctr"/>
                      <a:r>
                        <a:rPr lang="id-ID" sz="1600" smtClean="0"/>
                        <a:t>1</a:t>
                      </a:r>
                      <a:r>
                        <a:rPr lang="en-US" sz="1600" smtClean="0"/>
                        <a:t>5</a:t>
                      </a:r>
                      <a:endParaRPr lang="id-ID" sz="1600" dirty="0"/>
                    </a:p>
                  </a:txBody>
                  <a:tcPr/>
                </a:tc>
                <a:tc>
                  <a:txBody>
                    <a:bodyPr/>
                    <a:lstStyle/>
                    <a:p>
                      <a:pPr algn="ctr"/>
                      <a:r>
                        <a:rPr lang="id-ID" sz="1600" dirty="0" smtClean="0"/>
                        <a:t>100</a:t>
                      </a:r>
                      <a:endParaRPr lang="id-ID" sz="1600" dirty="0"/>
                    </a:p>
                  </a:txBody>
                  <a:tcPr/>
                </a:tc>
                <a:tc>
                  <a:txBody>
                    <a:bodyPr/>
                    <a:lstStyle/>
                    <a:p>
                      <a:pPr algn="ctr"/>
                      <a:r>
                        <a:rPr lang="id-ID" sz="1600" dirty="0" smtClean="0"/>
                        <a:t>100</a:t>
                      </a:r>
                      <a:endParaRPr lang="id-ID" sz="1600" dirty="0"/>
                    </a:p>
                  </a:txBody>
                  <a:tcPr/>
                </a:tc>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Desa yang membuat SPJ ADD,DD dan DPHP&amp;R</a:t>
                      </a:r>
                    </a:p>
                  </a:txBody>
                  <a:tcPr/>
                </a:tc>
                <a:tc>
                  <a:txBody>
                    <a:bodyPr/>
                    <a:lstStyle/>
                    <a:p>
                      <a:pPr algn="ctr"/>
                      <a:r>
                        <a:rPr lang="id-ID" sz="1600" smtClean="0"/>
                        <a:t>1</a:t>
                      </a:r>
                      <a:r>
                        <a:rPr lang="en-US" sz="1600" smtClean="0"/>
                        <a:t>5</a:t>
                      </a:r>
                      <a:endParaRPr lang="id-ID" sz="1600" dirty="0"/>
                    </a:p>
                  </a:txBody>
                  <a:tcPr/>
                </a:tc>
                <a:tc>
                  <a:txBody>
                    <a:bodyPr/>
                    <a:lstStyle/>
                    <a:p>
                      <a:pPr algn="ctr"/>
                      <a:r>
                        <a:rPr lang="id-ID" sz="1600" dirty="0" smtClean="0"/>
                        <a:t>1</a:t>
                      </a:r>
                      <a:r>
                        <a:rPr lang="en-US" sz="1600" dirty="0" smtClean="0"/>
                        <a:t>5</a:t>
                      </a:r>
                      <a:endParaRPr lang="id-ID" sz="1600" dirty="0"/>
                    </a:p>
                  </a:txBody>
                  <a:tcPr/>
                </a:tc>
                <a:tc>
                  <a:txBody>
                    <a:bodyPr/>
                    <a:lstStyle/>
                    <a:p>
                      <a:pPr algn="ctr"/>
                      <a:r>
                        <a:rPr lang="id-ID" sz="1600" dirty="0" smtClean="0"/>
                        <a:t>100</a:t>
                      </a:r>
                      <a:endParaRPr lang="id-ID" sz="1600" dirty="0"/>
                    </a:p>
                  </a:txBody>
                  <a:tcPr/>
                </a:tc>
                <a:tc>
                  <a:txBody>
                    <a:bodyPr/>
                    <a:lstStyle/>
                    <a:p>
                      <a:pPr algn="ctr"/>
                      <a:r>
                        <a:rPr lang="id-ID" sz="1600" dirty="0" smtClean="0"/>
                        <a:t>100</a:t>
                      </a:r>
                      <a:endParaRPr lang="id-ID" sz="1600" dirty="0"/>
                    </a:p>
                  </a:txBody>
                  <a:tcPr/>
                </a:tc>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Rakor lintas sektoral</a:t>
                      </a:r>
                    </a:p>
                  </a:txBody>
                  <a:tcPr/>
                </a:tc>
                <a:tc>
                  <a:txBody>
                    <a:bodyPr/>
                    <a:lstStyle/>
                    <a:p>
                      <a:pPr algn="ctr"/>
                      <a:r>
                        <a:rPr lang="id-ID" sz="1600" dirty="0" smtClean="0"/>
                        <a:t>1</a:t>
                      </a:r>
                      <a:r>
                        <a:rPr lang="en-US" sz="1600" dirty="0" smtClean="0"/>
                        <a:t>1</a:t>
                      </a:r>
                      <a:endParaRPr lang="id-ID" sz="1600" dirty="0"/>
                    </a:p>
                  </a:txBody>
                  <a:tcPr/>
                </a:tc>
                <a:tc>
                  <a:txBody>
                    <a:bodyPr/>
                    <a:lstStyle/>
                    <a:p>
                      <a:pPr algn="ctr"/>
                      <a:r>
                        <a:rPr lang="id-ID" sz="1600" dirty="0" smtClean="0"/>
                        <a:t>1</a:t>
                      </a:r>
                      <a:r>
                        <a:rPr lang="en-US" sz="1600" dirty="0" smtClean="0"/>
                        <a:t>1</a:t>
                      </a:r>
                      <a:endParaRPr lang="id-ID" sz="1600" dirty="0"/>
                    </a:p>
                  </a:txBody>
                  <a:tcPr/>
                </a:tc>
                <a:tc>
                  <a:txBody>
                    <a:bodyPr/>
                    <a:lstStyle/>
                    <a:p>
                      <a:pPr algn="ctr"/>
                      <a:r>
                        <a:rPr lang="en-US" sz="1600" dirty="0" smtClean="0"/>
                        <a:t>95</a:t>
                      </a:r>
                      <a:endParaRPr lang="id-ID" sz="1600" dirty="0"/>
                    </a:p>
                  </a:txBody>
                  <a:tcPr/>
                </a:tc>
                <a:tc>
                  <a:txBody>
                    <a:bodyPr/>
                    <a:lstStyle/>
                    <a:p>
                      <a:pPr algn="ctr"/>
                      <a:r>
                        <a:rPr lang="en-US" sz="1600" dirty="0" smtClean="0"/>
                        <a:t>95</a:t>
                      </a:r>
                      <a:endParaRPr lang="id-ID" sz="1600" dirty="0"/>
                    </a:p>
                  </a:txBody>
                  <a:tcPr/>
                </a:tc>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Desa yang membuat</a:t>
                      </a:r>
                      <a:r>
                        <a:rPr lang="id-ID" sz="1600" baseline="0" dirty="0" smtClean="0"/>
                        <a:t> RKPDes dan APBDes</a:t>
                      </a:r>
                      <a:endParaRPr lang="id-ID" sz="1600" dirty="0" smtClean="0"/>
                    </a:p>
                  </a:txBody>
                  <a:tcPr/>
                </a:tc>
                <a:tc>
                  <a:txBody>
                    <a:bodyPr/>
                    <a:lstStyle/>
                    <a:p>
                      <a:pPr algn="ctr"/>
                      <a:r>
                        <a:rPr lang="id-ID" sz="1600" smtClean="0"/>
                        <a:t>1</a:t>
                      </a:r>
                      <a:r>
                        <a:rPr lang="en-US" sz="1600" smtClean="0"/>
                        <a:t>5</a:t>
                      </a:r>
                      <a:endParaRPr lang="id-ID" sz="1600" dirty="0"/>
                    </a:p>
                  </a:txBody>
                  <a:tcPr/>
                </a:tc>
                <a:tc>
                  <a:txBody>
                    <a:bodyPr/>
                    <a:lstStyle/>
                    <a:p>
                      <a:pPr algn="ctr"/>
                      <a:r>
                        <a:rPr lang="id-ID" sz="1600" dirty="0" smtClean="0"/>
                        <a:t>1</a:t>
                      </a:r>
                      <a:r>
                        <a:rPr lang="en-US" sz="1600" dirty="0" smtClean="0"/>
                        <a:t>5</a:t>
                      </a:r>
                      <a:endParaRPr lang="id-ID" sz="1600" dirty="0"/>
                    </a:p>
                  </a:txBody>
                  <a:tcPr/>
                </a:tc>
                <a:tc>
                  <a:txBody>
                    <a:bodyPr/>
                    <a:lstStyle/>
                    <a:p>
                      <a:pPr algn="ctr"/>
                      <a:r>
                        <a:rPr lang="id-ID" sz="1600" dirty="0" smtClean="0"/>
                        <a:t>100</a:t>
                      </a:r>
                      <a:endParaRPr lang="id-ID" sz="1600" dirty="0"/>
                    </a:p>
                  </a:txBody>
                  <a:tcPr/>
                </a:tc>
                <a:tc>
                  <a:txBody>
                    <a:bodyPr/>
                    <a:lstStyle/>
                    <a:p>
                      <a:pPr algn="ctr"/>
                      <a:r>
                        <a:rPr lang="id-ID" sz="1600" dirty="0" smtClean="0"/>
                        <a:t>100</a:t>
                      </a:r>
                      <a:endParaRPr lang="id-ID" sz="1600" dirty="0"/>
                    </a:p>
                  </a:txBody>
                  <a:tcPr/>
                </a:tc>
              </a:tr>
              <a:tr h="273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Persentase pelayanan perijinan mealui SPIPISE</a:t>
                      </a:r>
                    </a:p>
                  </a:txBody>
                  <a:tcPr/>
                </a:tc>
                <a:tc>
                  <a:txBody>
                    <a:bodyPr/>
                    <a:lstStyle/>
                    <a:p>
                      <a:pPr algn="ctr"/>
                      <a:r>
                        <a:rPr lang="en-US" sz="1600" dirty="0" smtClean="0"/>
                        <a:t>10</a:t>
                      </a:r>
                      <a:r>
                        <a:rPr lang="id-ID" sz="1600" dirty="0" smtClean="0"/>
                        <a:t>0</a:t>
                      </a:r>
                      <a:endParaRPr lang="id-ID" sz="1600" dirty="0"/>
                    </a:p>
                  </a:txBody>
                  <a:tcPr/>
                </a:tc>
                <a:tc>
                  <a:txBody>
                    <a:bodyPr/>
                    <a:lstStyle/>
                    <a:p>
                      <a:pPr algn="ctr"/>
                      <a:r>
                        <a:rPr lang="en-US" sz="1600" dirty="0" smtClean="0"/>
                        <a:t>10</a:t>
                      </a:r>
                      <a:r>
                        <a:rPr lang="id-ID" sz="1600" dirty="0" smtClean="0"/>
                        <a:t>0</a:t>
                      </a:r>
                      <a:endParaRPr lang="id-ID" sz="1600" dirty="0"/>
                    </a:p>
                  </a:txBody>
                  <a:tcPr/>
                </a:tc>
                <a:tc>
                  <a:txBody>
                    <a:bodyPr/>
                    <a:lstStyle/>
                    <a:p>
                      <a:pPr algn="ctr"/>
                      <a:r>
                        <a:rPr lang="id-ID" sz="1600" dirty="0" smtClean="0"/>
                        <a:t>100</a:t>
                      </a:r>
                      <a:endParaRPr lang="id-ID" sz="1600" dirty="0"/>
                    </a:p>
                  </a:txBody>
                  <a:tcPr/>
                </a:tc>
                <a:tc>
                  <a:txBody>
                    <a:bodyPr/>
                    <a:lstStyle/>
                    <a:p>
                      <a:pPr algn="ctr"/>
                      <a:r>
                        <a:rPr lang="en-US" sz="1600" dirty="0" smtClean="0"/>
                        <a:t>1</a:t>
                      </a:r>
                      <a:r>
                        <a:rPr lang="id-ID" sz="1600" dirty="0" smtClean="0"/>
                        <a:t>00</a:t>
                      </a:r>
                      <a:endParaRPr lang="id-ID" sz="1600" dirty="0"/>
                    </a:p>
                  </a:txBody>
                  <a:tcPr/>
                </a:tc>
              </a:tr>
              <a:tr h="2981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Persentase pelaksanaan SOP peijinan</a:t>
                      </a:r>
                    </a:p>
                  </a:txBody>
                  <a:tcPr/>
                </a:tc>
                <a:tc>
                  <a:txBody>
                    <a:bodyPr/>
                    <a:lstStyle/>
                    <a:p>
                      <a:pPr algn="ctr"/>
                      <a:r>
                        <a:rPr lang="en-US" sz="1600" dirty="0" smtClean="0"/>
                        <a:t>69</a:t>
                      </a:r>
                      <a:endParaRPr lang="id-ID" sz="1600" dirty="0"/>
                    </a:p>
                  </a:txBody>
                  <a:tcPr/>
                </a:tc>
                <a:tc>
                  <a:txBody>
                    <a:bodyPr/>
                    <a:lstStyle/>
                    <a:p>
                      <a:pPr algn="ctr"/>
                      <a:r>
                        <a:rPr lang="en-US" sz="1600" dirty="0" smtClean="0"/>
                        <a:t>100</a:t>
                      </a:r>
                      <a:endParaRPr lang="id-ID" sz="1600" dirty="0"/>
                    </a:p>
                  </a:txBody>
                  <a:tcPr/>
                </a:tc>
                <a:tc>
                  <a:txBody>
                    <a:bodyPr/>
                    <a:lstStyle/>
                    <a:p>
                      <a:pPr algn="ctr"/>
                      <a:r>
                        <a:rPr lang="en-US" sz="1600" dirty="0" smtClean="0"/>
                        <a:t>100</a:t>
                      </a:r>
                      <a:endParaRPr lang="id-ID" sz="1600" dirty="0"/>
                    </a:p>
                  </a:txBody>
                  <a:tcPr/>
                </a:tc>
                <a:tc>
                  <a:txBody>
                    <a:bodyPr/>
                    <a:lstStyle/>
                    <a:p>
                      <a:pPr algn="ctr"/>
                      <a:r>
                        <a:rPr lang="en-US" sz="1600" dirty="0" smtClean="0"/>
                        <a:t>100</a:t>
                      </a:r>
                      <a:endParaRPr lang="id-ID" sz="1600" dirty="0"/>
                    </a:p>
                  </a:txBody>
                  <a:tcPr/>
                </a:tc>
              </a:tr>
            </a:tbl>
          </a:graphicData>
        </a:graphic>
      </p:graphicFrame>
      <p:sp>
        <p:nvSpPr>
          <p:cNvPr id="5" name="TextBox 4"/>
          <p:cNvSpPr txBox="1"/>
          <p:nvPr/>
        </p:nvSpPr>
        <p:spPr>
          <a:xfrm>
            <a:off x="619595" y="1772816"/>
            <a:ext cx="6880538" cy="461665"/>
          </a:xfrm>
          <a:prstGeom prst="rect">
            <a:avLst/>
          </a:prstGeom>
          <a:noFill/>
        </p:spPr>
        <p:txBody>
          <a:bodyPr wrap="none" rtlCol="0">
            <a:spAutoFit/>
          </a:bodyPr>
          <a:lstStyle/>
          <a:p>
            <a:r>
              <a:rPr lang="id-ID" sz="2400" dirty="0" smtClean="0"/>
              <a:t>SASARAN 3 : Meningkatnya Fungsi Pemerintahan Desa</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1314087125"/>
              </p:ext>
            </p:extLst>
          </p:nvPr>
        </p:nvGraphicFramePr>
        <p:xfrm>
          <a:off x="179511" y="1772816"/>
          <a:ext cx="8586664" cy="2570480"/>
        </p:xfrm>
        <a:graphic>
          <a:graphicData uri="http://schemas.openxmlformats.org/drawingml/2006/table">
            <a:tbl>
              <a:tblPr firstRow="1" bandRow="1">
                <a:tableStyleId>{5C22544A-7EE6-4342-B048-85BDC9FD1C3A}</a:tableStyleId>
              </a:tblPr>
              <a:tblGrid>
                <a:gridCol w="4536505"/>
                <a:gridCol w="1008112"/>
                <a:gridCol w="1008112"/>
                <a:gridCol w="1080120"/>
                <a:gridCol w="953815"/>
              </a:tblGrid>
              <a:tr h="370840">
                <a:tc rowSpan="2">
                  <a:txBody>
                    <a:bodyPr/>
                    <a:lstStyle/>
                    <a:p>
                      <a:pPr algn="ctr"/>
                      <a:endParaRPr lang="id-ID" sz="1600" dirty="0" smtClean="0"/>
                    </a:p>
                    <a:p>
                      <a:pPr algn="ctr"/>
                      <a:r>
                        <a:rPr lang="id-ID" sz="1600" dirty="0" smtClean="0"/>
                        <a:t>Indikator</a:t>
                      </a:r>
                      <a:endParaRPr lang="id-ID" sz="1600" dirty="0"/>
                    </a:p>
                  </a:txBody>
                  <a:tcPr/>
                </a:tc>
                <a:tc rowSpan="2">
                  <a:txBody>
                    <a:bodyPr/>
                    <a:lstStyle/>
                    <a:p>
                      <a:pPr algn="ctr"/>
                      <a:r>
                        <a:rPr lang="id-ID" sz="1600" dirty="0" smtClean="0"/>
                        <a:t>Capaian 201</a:t>
                      </a:r>
                      <a:r>
                        <a:rPr lang="en-US" sz="1600" dirty="0" smtClean="0"/>
                        <a:t>8</a:t>
                      </a:r>
                      <a:endParaRPr lang="id-ID" sz="1600" dirty="0"/>
                    </a:p>
                  </a:txBody>
                  <a:tcPr/>
                </a:tc>
                <a:tc gridSpan="3">
                  <a:txBody>
                    <a:bodyPr/>
                    <a:lstStyle/>
                    <a:p>
                      <a:pPr algn="ctr"/>
                      <a:r>
                        <a:rPr lang="id-ID" sz="1600" dirty="0" smtClean="0"/>
                        <a:t>Tahun 201</a:t>
                      </a:r>
                      <a:r>
                        <a:rPr lang="en-US" sz="1600" dirty="0" smtClean="0"/>
                        <a:t>9</a:t>
                      </a:r>
                      <a:endParaRPr lang="id-ID" sz="1600" dirty="0"/>
                    </a:p>
                  </a:txBody>
                  <a:tcPr/>
                </a:tc>
                <a:tc hMerge="1">
                  <a:txBody>
                    <a:bodyPr/>
                    <a:lstStyle/>
                    <a:p>
                      <a:endParaRPr lang="id-ID" dirty="0"/>
                    </a:p>
                  </a:txBody>
                  <a:tcPr/>
                </a:tc>
                <a:tc hMerge="1">
                  <a:txBody>
                    <a:bodyPr/>
                    <a:lstStyle/>
                    <a:p>
                      <a:endParaRPr lang="id-ID" dirty="0"/>
                    </a:p>
                  </a:txBody>
                  <a:tcPr/>
                </a:tc>
              </a:tr>
              <a:tr h="370840">
                <a:tc vMerge="1">
                  <a:txBody>
                    <a:bodyPr/>
                    <a:lstStyle/>
                    <a:p>
                      <a:endParaRPr lang="id-ID" dirty="0"/>
                    </a:p>
                  </a:txBody>
                  <a:tcPr/>
                </a:tc>
                <a:tc vMerge="1">
                  <a:txBody>
                    <a:bodyPr/>
                    <a:lstStyle/>
                    <a:p>
                      <a:endParaRPr lang="id-ID" dirty="0"/>
                    </a:p>
                  </a:txBody>
                  <a:tcPr/>
                </a:tc>
                <a:tc>
                  <a:txBody>
                    <a:bodyPr/>
                    <a:lstStyle/>
                    <a:p>
                      <a:pPr algn="ctr"/>
                      <a:r>
                        <a:rPr lang="id-ID" sz="1600" b="1" dirty="0" smtClean="0">
                          <a:solidFill>
                            <a:schemeClr val="bg1"/>
                          </a:solidFill>
                        </a:rPr>
                        <a:t>Target</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Realisasi</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 Capaian</a:t>
                      </a:r>
                      <a:endParaRPr lang="id-ID" sz="1600" b="1" dirty="0">
                        <a:solidFill>
                          <a:schemeClr val="bg1"/>
                        </a:solidFill>
                      </a:endParaRPr>
                    </a:p>
                  </a:txBody>
                  <a:tcPr>
                    <a:solidFill>
                      <a:schemeClr val="accent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gedung yang berfungsi baik</a:t>
                      </a:r>
                    </a:p>
                  </a:txBody>
                  <a:tcPr/>
                </a:tc>
                <a:tc>
                  <a:txBody>
                    <a:bodyPr/>
                    <a:lstStyle/>
                    <a:p>
                      <a:pPr algn="ctr"/>
                      <a:r>
                        <a:rPr lang="id-ID" sz="1600" dirty="0" smtClean="0"/>
                        <a:t>100</a:t>
                      </a:r>
                      <a:endParaRPr lang="id-ID" sz="1600" dirty="0"/>
                    </a:p>
                  </a:txBody>
                  <a:tcPr/>
                </a:tc>
                <a:tc>
                  <a:txBody>
                    <a:bodyPr/>
                    <a:lstStyle/>
                    <a:p>
                      <a:pPr algn="ctr"/>
                      <a:r>
                        <a:rPr lang="id-ID" sz="1600" dirty="0" smtClean="0"/>
                        <a:t>5</a:t>
                      </a:r>
                      <a:endParaRPr lang="id-ID" sz="1600" dirty="0"/>
                    </a:p>
                  </a:txBody>
                  <a:tcPr/>
                </a:tc>
                <a:tc>
                  <a:txBody>
                    <a:bodyPr/>
                    <a:lstStyle/>
                    <a:p>
                      <a:pPr algn="ctr"/>
                      <a:r>
                        <a:rPr lang="id-ID" sz="1600" dirty="0" smtClean="0"/>
                        <a:t>5</a:t>
                      </a:r>
                      <a:endParaRPr lang="id-ID" sz="1600" dirty="0"/>
                    </a:p>
                  </a:txBody>
                  <a:tcPr/>
                </a:tc>
                <a:tc>
                  <a:txBody>
                    <a:bodyPr/>
                    <a:lstStyle/>
                    <a:p>
                      <a:pPr algn="ctr"/>
                      <a:r>
                        <a:rPr lang="id-ID" sz="1600" dirty="0" smtClean="0"/>
                        <a:t>100</a:t>
                      </a:r>
                      <a:endParaRPr lang="id-ID" sz="1600" dirty="0"/>
                    </a:p>
                  </a:txBody>
                  <a:tcPr/>
                </a:tc>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Kendaraan operasional yang berfungsi baik</a:t>
                      </a:r>
                    </a:p>
                  </a:txBody>
                  <a:tcPr/>
                </a:tc>
                <a:tc>
                  <a:txBody>
                    <a:bodyPr/>
                    <a:lstStyle/>
                    <a:p>
                      <a:pPr algn="ctr"/>
                      <a:r>
                        <a:rPr lang="id-ID" sz="1600" dirty="0" smtClean="0"/>
                        <a:t>100</a:t>
                      </a:r>
                      <a:endParaRPr lang="id-ID" sz="1600" dirty="0"/>
                    </a:p>
                  </a:txBody>
                  <a:tcPr/>
                </a:tc>
                <a:tc>
                  <a:txBody>
                    <a:bodyPr/>
                    <a:lstStyle/>
                    <a:p>
                      <a:pPr algn="ctr"/>
                      <a:r>
                        <a:rPr lang="id-ID" sz="1600" dirty="0" smtClean="0"/>
                        <a:t>1</a:t>
                      </a:r>
                      <a:r>
                        <a:rPr lang="en-US" sz="1600" dirty="0" smtClean="0"/>
                        <a:t>7</a:t>
                      </a:r>
                      <a:endParaRPr lang="id-ID" sz="1600" dirty="0"/>
                    </a:p>
                  </a:txBody>
                  <a:tcPr/>
                </a:tc>
                <a:tc>
                  <a:txBody>
                    <a:bodyPr/>
                    <a:lstStyle/>
                    <a:p>
                      <a:pPr algn="ctr"/>
                      <a:r>
                        <a:rPr lang="id-ID" sz="1600" dirty="0" smtClean="0"/>
                        <a:t>1</a:t>
                      </a:r>
                      <a:r>
                        <a:rPr lang="en-US" sz="1600" dirty="0" smtClean="0"/>
                        <a:t>7</a:t>
                      </a:r>
                      <a:endParaRPr lang="id-ID" sz="1600" dirty="0"/>
                    </a:p>
                  </a:txBody>
                  <a:tcPr/>
                </a:tc>
                <a:tc>
                  <a:txBody>
                    <a:bodyPr/>
                    <a:lstStyle/>
                    <a:p>
                      <a:pPr algn="ctr"/>
                      <a:r>
                        <a:rPr lang="id-ID" sz="1600" dirty="0" smtClean="0"/>
                        <a:t>100</a:t>
                      </a:r>
                      <a:endParaRPr lang="id-ID" sz="1600" dirty="0"/>
                    </a:p>
                  </a:txBody>
                  <a:tcPr/>
                </a:tc>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computer/peralatan pelayanan yang berfungsi baik</a:t>
                      </a:r>
                    </a:p>
                  </a:txBody>
                  <a:tcPr/>
                </a:tc>
                <a:tc>
                  <a:txBody>
                    <a:bodyPr/>
                    <a:lstStyle/>
                    <a:p>
                      <a:pPr algn="ctr"/>
                      <a:r>
                        <a:rPr lang="id-ID" sz="1600" dirty="0" smtClean="0"/>
                        <a:t>100</a:t>
                      </a:r>
                      <a:endParaRPr lang="id-ID" sz="1600" dirty="0"/>
                    </a:p>
                  </a:txBody>
                  <a:tcPr/>
                </a:tc>
                <a:tc>
                  <a:txBody>
                    <a:bodyPr/>
                    <a:lstStyle/>
                    <a:p>
                      <a:pPr algn="ctr"/>
                      <a:r>
                        <a:rPr lang="en-US" sz="1600" dirty="0" smtClean="0"/>
                        <a:t>13</a:t>
                      </a:r>
                      <a:endParaRPr lang="id-ID" sz="1600" dirty="0"/>
                    </a:p>
                  </a:txBody>
                  <a:tcPr/>
                </a:tc>
                <a:tc>
                  <a:txBody>
                    <a:bodyPr/>
                    <a:lstStyle/>
                    <a:p>
                      <a:pPr algn="ctr"/>
                      <a:r>
                        <a:rPr lang="en-US" sz="1600" dirty="0" smtClean="0"/>
                        <a:t>13</a:t>
                      </a:r>
                      <a:endParaRPr lang="id-ID" sz="1600" dirty="0"/>
                    </a:p>
                  </a:txBody>
                  <a:tcPr/>
                </a:tc>
                <a:tc>
                  <a:txBody>
                    <a:bodyPr/>
                    <a:lstStyle/>
                    <a:p>
                      <a:pPr algn="ctr"/>
                      <a:r>
                        <a:rPr lang="id-ID" sz="1600" dirty="0" smtClean="0"/>
                        <a:t>100</a:t>
                      </a:r>
                      <a:endParaRPr lang="id-ID" sz="1600" dirty="0"/>
                    </a:p>
                  </a:txBody>
                  <a:tcPr/>
                </a:tc>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smtClean="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r>
            </a:tbl>
          </a:graphicData>
        </a:graphic>
      </p:graphicFrame>
      <p:sp>
        <p:nvSpPr>
          <p:cNvPr id="5" name="TextBox 4"/>
          <p:cNvSpPr txBox="1"/>
          <p:nvPr/>
        </p:nvSpPr>
        <p:spPr>
          <a:xfrm>
            <a:off x="539552" y="620688"/>
            <a:ext cx="7798673" cy="400110"/>
          </a:xfrm>
          <a:prstGeom prst="rect">
            <a:avLst/>
          </a:prstGeom>
          <a:noFill/>
        </p:spPr>
        <p:txBody>
          <a:bodyPr wrap="none" rtlCol="0">
            <a:spAutoFit/>
          </a:bodyPr>
          <a:lstStyle/>
          <a:p>
            <a:r>
              <a:rPr lang="id-ID" sz="2000" b="1" i="1" dirty="0" smtClean="0"/>
              <a:t>Sasaran 4 : Meningkatnya Kualitas dan kuantitas sarana prasarana pemerintah</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3686808178"/>
              </p:ext>
            </p:extLst>
          </p:nvPr>
        </p:nvGraphicFramePr>
        <p:xfrm>
          <a:off x="179511" y="1772816"/>
          <a:ext cx="8586664" cy="2326640"/>
        </p:xfrm>
        <a:graphic>
          <a:graphicData uri="http://schemas.openxmlformats.org/drawingml/2006/table">
            <a:tbl>
              <a:tblPr firstRow="1" bandRow="1">
                <a:tableStyleId>{5C22544A-7EE6-4342-B048-85BDC9FD1C3A}</a:tableStyleId>
              </a:tblPr>
              <a:tblGrid>
                <a:gridCol w="4536505"/>
                <a:gridCol w="1008112"/>
                <a:gridCol w="1008112"/>
                <a:gridCol w="1080120"/>
                <a:gridCol w="953815"/>
              </a:tblGrid>
              <a:tr h="370840">
                <a:tc rowSpan="2">
                  <a:txBody>
                    <a:bodyPr/>
                    <a:lstStyle/>
                    <a:p>
                      <a:pPr algn="ctr"/>
                      <a:endParaRPr lang="id-ID" sz="1600" dirty="0" smtClean="0"/>
                    </a:p>
                    <a:p>
                      <a:pPr algn="ctr"/>
                      <a:r>
                        <a:rPr lang="id-ID" sz="1600" dirty="0" smtClean="0"/>
                        <a:t>Indikator</a:t>
                      </a:r>
                      <a:endParaRPr lang="id-ID" sz="1600" dirty="0"/>
                    </a:p>
                  </a:txBody>
                  <a:tcPr/>
                </a:tc>
                <a:tc rowSpan="2">
                  <a:txBody>
                    <a:bodyPr/>
                    <a:lstStyle/>
                    <a:p>
                      <a:pPr algn="ctr"/>
                      <a:r>
                        <a:rPr lang="id-ID" sz="1600" dirty="0" smtClean="0"/>
                        <a:t>Capaian 201</a:t>
                      </a:r>
                      <a:r>
                        <a:rPr lang="en-US" sz="1600" dirty="0" smtClean="0"/>
                        <a:t>8</a:t>
                      </a:r>
                      <a:endParaRPr lang="id-ID" sz="1600" dirty="0"/>
                    </a:p>
                  </a:txBody>
                  <a:tcPr/>
                </a:tc>
                <a:tc gridSpan="3">
                  <a:txBody>
                    <a:bodyPr/>
                    <a:lstStyle/>
                    <a:p>
                      <a:pPr algn="ctr"/>
                      <a:r>
                        <a:rPr lang="id-ID" sz="1600" dirty="0" smtClean="0"/>
                        <a:t>Tahun 201</a:t>
                      </a:r>
                      <a:r>
                        <a:rPr lang="en-US" sz="1600" dirty="0" smtClean="0"/>
                        <a:t>9</a:t>
                      </a:r>
                      <a:endParaRPr lang="id-ID" sz="1600" dirty="0"/>
                    </a:p>
                  </a:txBody>
                  <a:tcPr/>
                </a:tc>
                <a:tc hMerge="1">
                  <a:txBody>
                    <a:bodyPr/>
                    <a:lstStyle/>
                    <a:p>
                      <a:endParaRPr lang="id-ID" dirty="0"/>
                    </a:p>
                  </a:txBody>
                  <a:tcPr/>
                </a:tc>
                <a:tc hMerge="1">
                  <a:txBody>
                    <a:bodyPr/>
                    <a:lstStyle/>
                    <a:p>
                      <a:endParaRPr lang="id-ID" dirty="0"/>
                    </a:p>
                  </a:txBody>
                  <a:tcPr/>
                </a:tc>
              </a:tr>
              <a:tr h="370840">
                <a:tc vMerge="1">
                  <a:txBody>
                    <a:bodyPr/>
                    <a:lstStyle/>
                    <a:p>
                      <a:endParaRPr lang="id-ID" dirty="0"/>
                    </a:p>
                  </a:txBody>
                  <a:tcPr/>
                </a:tc>
                <a:tc vMerge="1">
                  <a:txBody>
                    <a:bodyPr/>
                    <a:lstStyle/>
                    <a:p>
                      <a:endParaRPr lang="id-ID" dirty="0"/>
                    </a:p>
                  </a:txBody>
                  <a:tcPr/>
                </a:tc>
                <a:tc>
                  <a:txBody>
                    <a:bodyPr/>
                    <a:lstStyle/>
                    <a:p>
                      <a:pPr algn="ctr"/>
                      <a:r>
                        <a:rPr lang="id-ID" sz="1600" b="1" dirty="0" smtClean="0">
                          <a:solidFill>
                            <a:schemeClr val="bg1"/>
                          </a:solidFill>
                        </a:rPr>
                        <a:t>Target</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Realisasi</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 Capaian</a:t>
                      </a:r>
                      <a:endParaRPr lang="id-ID" sz="1600" b="1" dirty="0">
                        <a:solidFill>
                          <a:schemeClr val="bg1"/>
                        </a:solidFill>
                      </a:endParaRPr>
                    </a:p>
                  </a:txBody>
                  <a:tcPr>
                    <a:solidFill>
                      <a:schemeClr val="accent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PNS yang berseragam batik lasem</a:t>
                      </a:r>
                    </a:p>
                  </a:txBody>
                  <a:tcPr/>
                </a:tc>
                <a:tc>
                  <a:txBody>
                    <a:bodyPr/>
                    <a:lstStyle/>
                    <a:p>
                      <a:pPr algn="ctr"/>
                      <a:r>
                        <a:rPr lang="en-US" sz="1600" dirty="0" smtClean="0"/>
                        <a:t>100</a:t>
                      </a:r>
                      <a:endParaRPr lang="id-ID" sz="1600" dirty="0"/>
                    </a:p>
                  </a:txBody>
                  <a:tcPr/>
                </a:tc>
                <a:tc>
                  <a:txBody>
                    <a:bodyPr/>
                    <a:lstStyle/>
                    <a:p>
                      <a:pPr algn="ctr"/>
                      <a:r>
                        <a:rPr lang="en-US" sz="1600" dirty="0" smtClean="0"/>
                        <a:t>19</a:t>
                      </a:r>
                      <a:endParaRPr lang="id-ID" sz="1600" dirty="0"/>
                    </a:p>
                  </a:txBody>
                  <a:tcPr/>
                </a:tc>
                <a:tc>
                  <a:txBody>
                    <a:bodyPr/>
                    <a:lstStyle/>
                    <a:p>
                      <a:pPr algn="ctr"/>
                      <a:r>
                        <a:rPr lang="id-ID" sz="1600" dirty="0" smtClean="0"/>
                        <a:t>1</a:t>
                      </a:r>
                      <a:r>
                        <a:rPr lang="en-US" sz="1600" dirty="0" smtClean="0"/>
                        <a:t>9</a:t>
                      </a:r>
                      <a:endParaRPr lang="id-ID" sz="1600" dirty="0"/>
                    </a:p>
                  </a:txBody>
                  <a:tcPr/>
                </a:tc>
                <a:tc>
                  <a:txBody>
                    <a:bodyPr/>
                    <a:lstStyle/>
                    <a:p>
                      <a:pPr algn="ctr"/>
                      <a:r>
                        <a:rPr lang="en-US" sz="1600" dirty="0" smtClean="0"/>
                        <a:t>100</a:t>
                      </a:r>
                      <a:endParaRPr lang="id-ID" sz="1600" dirty="0"/>
                    </a:p>
                  </a:txBody>
                  <a:tcPr/>
                </a:tc>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Persentase</a:t>
                      </a:r>
                      <a:r>
                        <a:rPr lang="id-ID" sz="1600" baseline="0" dirty="0" smtClean="0"/>
                        <a:t> PNS yang masuk kerja</a:t>
                      </a:r>
                      <a:endParaRPr lang="id-ID" sz="1600" dirty="0" smtClean="0"/>
                    </a:p>
                  </a:txBody>
                  <a:tcPr/>
                </a:tc>
                <a:tc>
                  <a:txBody>
                    <a:bodyPr/>
                    <a:lstStyle/>
                    <a:p>
                      <a:pPr algn="ctr"/>
                      <a:r>
                        <a:rPr lang="en-US" sz="1600" dirty="0" smtClean="0"/>
                        <a:t>100</a:t>
                      </a:r>
                      <a:endParaRPr lang="id-ID" sz="1600" dirty="0"/>
                    </a:p>
                  </a:txBody>
                  <a:tcPr/>
                </a:tc>
                <a:tc>
                  <a:txBody>
                    <a:bodyPr/>
                    <a:lstStyle/>
                    <a:p>
                      <a:pPr algn="ctr"/>
                      <a:r>
                        <a:rPr lang="en-US" sz="1600" dirty="0" smtClean="0"/>
                        <a:t>100</a:t>
                      </a:r>
                      <a:endParaRPr lang="id-ID" sz="1600" dirty="0"/>
                    </a:p>
                  </a:txBody>
                  <a:tcPr/>
                </a:tc>
                <a:tc>
                  <a:txBody>
                    <a:bodyPr/>
                    <a:lstStyle/>
                    <a:p>
                      <a:pPr algn="ctr"/>
                      <a:r>
                        <a:rPr lang="en-US" sz="1600" dirty="0" smtClean="0"/>
                        <a:t>100</a:t>
                      </a:r>
                      <a:endParaRPr lang="id-ID" sz="1600" dirty="0"/>
                    </a:p>
                  </a:txBody>
                  <a:tcPr/>
                </a:tc>
                <a:tc>
                  <a:txBody>
                    <a:bodyPr/>
                    <a:lstStyle/>
                    <a:p>
                      <a:pPr algn="ctr"/>
                      <a:r>
                        <a:rPr lang="en-US" sz="1600" dirty="0" smtClean="0"/>
                        <a:t>100</a:t>
                      </a:r>
                      <a:endParaRPr lang="id-ID" sz="1600" dirty="0"/>
                    </a:p>
                  </a:txBody>
                  <a:tcPr/>
                </a:tc>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smtClean="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smtClean="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r>
            </a:tbl>
          </a:graphicData>
        </a:graphic>
      </p:graphicFrame>
      <p:sp>
        <p:nvSpPr>
          <p:cNvPr id="3" name="TextBox 2"/>
          <p:cNvSpPr txBox="1"/>
          <p:nvPr/>
        </p:nvSpPr>
        <p:spPr>
          <a:xfrm>
            <a:off x="539552" y="620688"/>
            <a:ext cx="5546903" cy="400110"/>
          </a:xfrm>
          <a:prstGeom prst="rect">
            <a:avLst/>
          </a:prstGeom>
          <a:noFill/>
        </p:spPr>
        <p:txBody>
          <a:bodyPr wrap="none" rtlCol="0">
            <a:spAutoFit/>
          </a:bodyPr>
          <a:lstStyle/>
          <a:p>
            <a:r>
              <a:rPr lang="id-ID" sz="2000" b="1" i="1" dirty="0" smtClean="0"/>
              <a:t>Sasaran </a:t>
            </a:r>
            <a:r>
              <a:rPr lang="id-ID" sz="2000" b="1" i="1" dirty="0"/>
              <a:t>5</a:t>
            </a:r>
            <a:r>
              <a:rPr lang="id-ID" sz="2000" b="1" i="1" dirty="0" smtClean="0"/>
              <a:t> : Meningkatnya disiplin Aparatur Kecamatan</a:t>
            </a:r>
          </a:p>
        </p:txBody>
      </p:sp>
    </p:spTree>
    <p:extLst>
      <p:ext uri="{BB962C8B-B14F-4D97-AF65-F5344CB8AC3E}">
        <p14:creationId xmlns:p14="http://schemas.microsoft.com/office/powerpoint/2010/main" val="41796777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620688"/>
            <a:ext cx="7590476" cy="707886"/>
          </a:xfrm>
          <a:prstGeom prst="rect">
            <a:avLst/>
          </a:prstGeom>
          <a:noFill/>
        </p:spPr>
        <p:txBody>
          <a:bodyPr wrap="none" rtlCol="0">
            <a:spAutoFit/>
          </a:bodyPr>
          <a:lstStyle/>
          <a:p>
            <a:r>
              <a:rPr lang="id-ID" sz="2000" b="1" i="1" dirty="0" smtClean="0"/>
              <a:t>Sasaran 6 : Meningkatnya pengembangan sistem pelaporan capaian kinerja </a:t>
            </a:r>
          </a:p>
          <a:p>
            <a:r>
              <a:rPr lang="id-ID" sz="2000" b="1" i="1" dirty="0" smtClean="0"/>
              <a:t>dan keuangan</a:t>
            </a:r>
          </a:p>
        </p:txBody>
      </p:sp>
      <p:graphicFrame>
        <p:nvGraphicFramePr>
          <p:cNvPr id="4" name="Content Placeholder 3"/>
          <p:cNvGraphicFramePr>
            <a:graphicFrameLocks/>
          </p:cNvGraphicFramePr>
          <p:nvPr>
            <p:extLst>
              <p:ext uri="{D42A27DB-BD31-4B8C-83A1-F6EECF244321}">
                <p14:modId xmlns:p14="http://schemas.microsoft.com/office/powerpoint/2010/main" val="3303624022"/>
              </p:ext>
            </p:extLst>
          </p:nvPr>
        </p:nvGraphicFramePr>
        <p:xfrm>
          <a:off x="179511" y="1772816"/>
          <a:ext cx="8586664" cy="2326640"/>
        </p:xfrm>
        <a:graphic>
          <a:graphicData uri="http://schemas.openxmlformats.org/drawingml/2006/table">
            <a:tbl>
              <a:tblPr firstRow="1" bandRow="1">
                <a:tableStyleId>{5C22544A-7EE6-4342-B048-85BDC9FD1C3A}</a:tableStyleId>
              </a:tblPr>
              <a:tblGrid>
                <a:gridCol w="4536505"/>
                <a:gridCol w="1008112"/>
                <a:gridCol w="1008112"/>
                <a:gridCol w="1080120"/>
                <a:gridCol w="953815"/>
              </a:tblGrid>
              <a:tr h="370840">
                <a:tc rowSpan="2">
                  <a:txBody>
                    <a:bodyPr/>
                    <a:lstStyle/>
                    <a:p>
                      <a:pPr algn="ctr"/>
                      <a:endParaRPr lang="id-ID" sz="1600" dirty="0" smtClean="0"/>
                    </a:p>
                    <a:p>
                      <a:pPr algn="ctr"/>
                      <a:r>
                        <a:rPr lang="id-ID" sz="1600" dirty="0" smtClean="0"/>
                        <a:t>Indikator</a:t>
                      </a:r>
                      <a:endParaRPr lang="id-ID" sz="1600" dirty="0"/>
                    </a:p>
                  </a:txBody>
                  <a:tcPr/>
                </a:tc>
                <a:tc rowSpan="2">
                  <a:txBody>
                    <a:bodyPr/>
                    <a:lstStyle/>
                    <a:p>
                      <a:pPr algn="ctr"/>
                      <a:r>
                        <a:rPr lang="id-ID" sz="1600" dirty="0" smtClean="0"/>
                        <a:t>Capaian 201</a:t>
                      </a:r>
                      <a:r>
                        <a:rPr lang="en-US" sz="1600" dirty="0" smtClean="0"/>
                        <a:t>8</a:t>
                      </a:r>
                      <a:endParaRPr lang="id-ID" sz="1600" dirty="0"/>
                    </a:p>
                  </a:txBody>
                  <a:tcPr/>
                </a:tc>
                <a:tc gridSpan="3">
                  <a:txBody>
                    <a:bodyPr/>
                    <a:lstStyle/>
                    <a:p>
                      <a:pPr algn="ctr"/>
                      <a:r>
                        <a:rPr lang="id-ID" sz="1600" dirty="0" smtClean="0"/>
                        <a:t>Tahun 201</a:t>
                      </a:r>
                      <a:r>
                        <a:rPr lang="en-US" sz="1600" dirty="0" smtClean="0"/>
                        <a:t>9</a:t>
                      </a:r>
                      <a:endParaRPr lang="id-ID" sz="1600" dirty="0"/>
                    </a:p>
                  </a:txBody>
                  <a:tcPr/>
                </a:tc>
                <a:tc hMerge="1">
                  <a:txBody>
                    <a:bodyPr/>
                    <a:lstStyle/>
                    <a:p>
                      <a:endParaRPr lang="id-ID" dirty="0"/>
                    </a:p>
                  </a:txBody>
                  <a:tcPr/>
                </a:tc>
                <a:tc hMerge="1">
                  <a:txBody>
                    <a:bodyPr/>
                    <a:lstStyle/>
                    <a:p>
                      <a:endParaRPr lang="id-ID" dirty="0"/>
                    </a:p>
                  </a:txBody>
                  <a:tcPr/>
                </a:tc>
              </a:tr>
              <a:tr h="370840">
                <a:tc vMerge="1">
                  <a:txBody>
                    <a:bodyPr/>
                    <a:lstStyle/>
                    <a:p>
                      <a:endParaRPr lang="id-ID" dirty="0"/>
                    </a:p>
                  </a:txBody>
                  <a:tcPr/>
                </a:tc>
                <a:tc vMerge="1">
                  <a:txBody>
                    <a:bodyPr/>
                    <a:lstStyle/>
                    <a:p>
                      <a:endParaRPr lang="id-ID" dirty="0"/>
                    </a:p>
                  </a:txBody>
                  <a:tcPr/>
                </a:tc>
                <a:tc>
                  <a:txBody>
                    <a:bodyPr/>
                    <a:lstStyle/>
                    <a:p>
                      <a:pPr algn="ctr"/>
                      <a:r>
                        <a:rPr lang="id-ID" sz="1600" b="1" dirty="0" smtClean="0">
                          <a:solidFill>
                            <a:schemeClr val="bg1"/>
                          </a:solidFill>
                        </a:rPr>
                        <a:t>Target</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Realisasi</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 Capaian</a:t>
                      </a:r>
                      <a:endParaRPr lang="id-ID" sz="1600" b="1" dirty="0">
                        <a:solidFill>
                          <a:schemeClr val="bg1"/>
                        </a:solidFill>
                      </a:endParaRPr>
                    </a:p>
                  </a:txBody>
                  <a:tcPr>
                    <a:solidFill>
                      <a:schemeClr val="accent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Waktu penyusunan Renstra,</a:t>
                      </a:r>
                      <a:r>
                        <a:rPr lang="id-ID" sz="1600" baseline="0" dirty="0" smtClean="0"/>
                        <a:t> renja</a:t>
                      </a:r>
                      <a:endParaRPr lang="id-ID" sz="1600" dirty="0" smtClean="0"/>
                    </a:p>
                  </a:txBody>
                  <a:tcPr/>
                </a:tc>
                <a:tc>
                  <a:txBody>
                    <a:bodyPr/>
                    <a:lstStyle/>
                    <a:p>
                      <a:pPr algn="ctr"/>
                      <a:r>
                        <a:rPr lang="id-ID" sz="1600" dirty="0" smtClean="0"/>
                        <a:t>100</a:t>
                      </a:r>
                      <a:endParaRPr lang="id-ID" sz="1600" dirty="0"/>
                    </a:p>
                  </a:txBody>
                  <a:tcPr/>
                </a:tc>
                <a:tc>
                  <a:txBody>
                    <a:bodyPr/>
                    <a:lstStyle/>
                    <a:p>
                      <a:pPr algn="ctr"/>
                      <a:r>
                        <a:rPr lang="id-ID" sz="1600" dirty="0" smtClean="0"/>
                        <a:t>10</a:t>
                      </a:r>
                      <a:r>
                        <a:rPr lang="id-ID" sz="1600" baseline="0" dirty="0" smtClean="0"/>
                        <a:t> hr</a:t>
                      </a:r>
                      <a:endParaRPr lang="id-ID" sz="1600" dirty="0"/>
                    </a:p>
                  </a:txBody>
                  <a:tcPr/>
                </a:tc>
                <a:tc>
                  <a:txBody>
                    <a:bodyPr/>
                    <a:lstStyle/>
                    <a:p>
                      <a:pPr algn="ctr"/>
                      <a:r>
                        <a:rPr lang="id-ID" sz="1600" dirty="0" smtClean="0"/>
                        <a:t>10</a:t>
                      </a:r>
                      <a:r>
                        <a:rPr lang="id-ID" sz="1600" baseline="0" dirty="0" smtClean="0"/>
                        <a:t> hr</a:t>
                      </a:r>
                      <a:endParaRPr lang="id-ID" sz="1600" dirty="0"/>
                    </a:p>
                  </a:txBody>
                  <a:tcPr/>
                </a:tc>
                <a:tc>
                  <a:txBody>
                    <a:bodyPr/>
                    <a:lstStyle/>
                    <a:p>
                      <a:pPr algn="ctr"/>
                      <a:r>
                        <a:rPr lang="id-ID" sz="1600" dirty="0" smtClean="0"/>
                        <a:t>100</a:t>
                      </a:r>
                      <a:endParaRPr lang="id-ID" sz="1600" dirty="0"/>
                    </a:p>
                  </a:txBody>
                  <a:tcPr/>
                </a:tc>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Laporan Tahunan</a:t>
                      </a:r>
                    </a:p>
                  </a:txBody>
                  <a:tcPr/>
                </a:tc>
                <a:tc>
                  <a:txBody>
                    <a:bodyPr/>
                    <a:lstStyle/>
                    <a:p>
                      <a:pPr algn="ctr"/>
                      <a:r>
                        <a:rPr lang="id-ID" sz="1600" dirty="0" smtClean="0"/>
                        <a:t>100</a:t>
                      </a:r>
                      <a:endParaRPr lang="id-ID" sz="1600" dirty="0"/>
                    </a:p>
                  </a:txBody>
                  <a:tcPr/>
                </a:tc>
                <a:tc>
                  <a:txBody>
                    <a:bodyPr/>
                    <a:lstStyle/>
                    <a:p>
                      <a:pPr algn="ctr"/>
                      <a:r>
                        <a:rPr lang="en-US" sz="1600" baseline="0" dirty="0" smtClean="0"/>
                        <a:t>4 </a:t>
                      </a:r>
                      <a:r>
                        <a:rPr lang="id-ID" sz="1600" baseline="0" dirty="0" smtClean="0"/>
                        <a:t> dok</a:t>
                      </a:r>
                      <a:endParaRPr lang="id-ID" sz="1600" dirty="0"/>
                    </a:p>
                  </a:txBody>
                  <a:tcPr/>
                </a:tc>
                <a:tc>
                  <a:txBody>
                    <a:bodyPr/>
                    <a:lstStyle/>
                    <a:p>
                      <a:pPr algn="ctr"/>
                      <a:r>
                        <a:rPr lang="id-ID" sz="1600" dirty="0" smtClean="0"/>
                        <a:t>4</a:t>
                      </a:r>
                      <a:r>
                        <a:rPr lang="id-ID" sz="1600" baseline="0" dirty="0" smtClean="0"/>
                        <a:t> dok</a:t>
                      </a:r>
                      <a:endParaRPr lang="id-ID" sz="1600" dirty="0"/>
                    </a:p>
                  </a:txBody>
                  <a:tcPr/>
                </a:tc>
                <a:tc>
                  <a:txBody>
                    <a:bodyPr/>
                    <a:lstStyle/>
                    <a:p>
                      <a:pPr algn="ctr"/>
                      <a:r>
                        <a:rPr lang="id-ID" sz="1600" dirty="0" smtClean="0"/>
                        <a:t>100</a:t>
                      </a:r>
                      <a:endParaRPr lang="id-ID" sz="1600" dirty="0"/>
                    </a:p>
                  </a:txBody>
                  <a:tcPr/>
                </a:tc>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smtClean="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smtClean="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r>
            </a:tbl>
          </a:graphicData>
        </a:graphic>
      </p:graphicFrame>
    </p:spTree>
    <p:extLst>
      <p:ext uri="{BB962C8B-B14F-4D97-AF65-F5344CB8AC3E}">
        <p14:creationId xmlns:p14="http://schemas.microsoft.com/office/powerpoint/2010/main" val="13100090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355351428"/>
              </p:ext>
            </p:extLst>
          </p:nvPr>
        </p:nvGraphicFramePr>
        <p:xfrm>
          <a:off x="179511" y="1772816"/>
          <a:ext cx="8586664" cy="3022600"/>
        </p:xfrm>
        <a:graphic>
          <a:graphicData uri="http://schemas.openxmlformats.org/drawingml/2006/table">
            <a:tbl>
              <a:tblPr firstRow="1" bandRow="1">
                <a:tableStyleId>{5C22544A-7EE6-4342-B048-85BDC9FD1C3A}</a:tableStyleId>
              </a:tblPr>
              <a:tblGrid>
                <a:gridCol w="4536505"/>
                <a:gridCol w="1008112"/>
                <a:gridCol w="1008112"/>
                <a:gridCol w="1080120"/>
                <a:gridCol w="953815"/>
              </a:tblGrid>
              <a:tr h="370840">
                <a:tc rowSpan="2">
                  <a:txBody>
                    <a:bodyPr/>
                    <a:lstStyle/>
                    <a:p>
                      <a:pPr algn="ctr"/>
                      <a:endParaRPr lang="id-ID" sz="1600" dirty="0" smtClean="0"/>
                    </a:p>
                    <a:p>
                      <a:pPr algn="ctr"/>
                      <a:r>
                        <a:rPr lang="id-ID" sz="1600" dirty="0" smtClean="0"/>
                        <a:t>Indikator</a:t>
                      </a:r>
                      <a:endParaRPr lang="id-ID" sz="1600" dirty="0"/>
                    </a:p>
                  </a:txBody>
                  <a:tcPr/>
                </a:tc>
                <a:tc rowSpan="2">
                  <a:txBody>
                    <a:bodyPr/>
                    <a:lstStyle/>
                    <a:p>
                      <a:pPr algn="ctr"/>
                      <a:r>
                        <a:rPr lang="id-ID" sz="1600" dirty="0" smtClean="0"/>
                        <a:t>Capaian 201</a:t>
                      </a:r>
                      <a:r>
                        <a:rPr lang="en-US" sz="1600" dirty="0" smtClean="0"/>
                        <a:t>8</a:t>
                      </a:r>
                      <a:endParaRPr lang="id-ID" sz="1600" dirty="0"/>
                    </a:p>
                  </a:txBody>
                  <a:tcPr/>
                </a:tc>
                <a:tc gridSpan="3">
                  <a:txBody>
                    <a:bodyPr/>
                    <a:lstStyle/>
                    <a:p>
                      <a:pPr algn="ctr"/>
                      <a:r>
                        <a:rPr lang="id-ID" sz="1600" dirty="0" smtClean="0"/>
                        <a:t>Tahun 201</a:t>
                      </a:r>
                      <a:r>
                        <a:rPr lang="en-US" sz="1600" dirty="0" smtClean="0"/>
                        <a:t>9</a:t>
                      </a:r>
                      <a:endParaRPr lang="id-ID" sz="1600" dirty="0"/>
                    </a:p>
                  </a:txBody>
                  <a:tcPr/>
                </a:tc>
                <a:tc hMerge="1">
                  <a:txBody>
                    <a:bodyPr/>
                    <a:lstStyle/>
                    <a:p>
                      <a:endParaRPr lang="id-ID" dirty="0"/>
                    </a:p>
                  </a:txBody>
                  <a:tcPr/>
                </a:tc>
                <a:tc hMerge="1">
                  <a:txBody>
                    <a:bodyPr/>
                    <a:lstStyle/>
                    <a:p>
                      <a:endParaRPr lang="id-ID" dirty="0"/>
                    </a:p>
                  </a:txBody>
                  <a:tcPr/>
                </a:tc>
              </a:tr>
              <a:tr h="370840">
                <a:tc vMerge="1">
                  <a:txBody>
                    <a:bodyPr/>
                    <a:lstStyle/>
                    <a:p>
                      <a:endParaRPr lang="id-ID" dirty="0"/>
                    </a:p>
                  </a:txBody>
                  <a:tcPr/>
                </a:tc>
                <a:tc vMerge="1">
                  <a:txBody>
                    <a:bodyPr/>
                    <a:lstStyle/>
                    <a:p>
                      <a:endParaRPr lang="id-ID" dirty="0"/>
                    </a:p>
                  </a:txBody>
                  <a:tcPr/>
                </a:tc>
                <a:tc>
                  <a:txBody>
                    <a:bodyPr/>
                    <a:lstStyle/>
                    <a:p>
                      <a:pPr algn="ctr"/>
                      <a:r>
                        <a:rPr lang="id-ID" sz="1600" b="1" dirty="0" smtClean="0">
                          <a:solidFill>
                            <a:schemeClr val="bg1"/>
                          </a:solidFill>
                        </a:rPr>
                        <a:t>Target</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Realisasi</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 Capaian</a:t>
                      </a:r>
                      <a:endParaRPr lang="id-ID" sz="1600" b="1" dirty="0">
                        <a:solidFill>
                          <a:schemeClr val="bg1"/>
                        </a:solidFill>
                      </a:endParaRPr>
                    </a:p>
                  </a:txBody>
                  <a:tcPr>
                    <a:solidFill>
                      <a:schemeClr val="accent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pengiriman khafilah STQ dan MTQ yang berseragam</a:t>
                      </a:r>
                    </a:p>
                  </a:txBody>
                  <a:tcPr/>
                </a:tc>
                <a:tc>
                  <a:txBody>
                    <a:bodyPr/>
                    <a:lstStyle/>
                    <a:p>
                      <a:pPr algn="ctr"/>
                      <a:r>
                        <a:rPr lang="id-ID" sz="1600" dirty="0" smtClean="0"/>
                        <a:t>100</a:t>
                      </a:r>
                      <a:endParaRPr lang="id-ID" sz="1600" dirty="0"/>
                    </a:p>
                  </a:txBody>
                  <a:tcPr/>
                </a:tc>
                <a:tc>
                  <a:txBody>
                    <a:bodyPr/>
                    <a:lstStyle/>
                    <a:p>
                      <a:pPr algn="ctr"/>
                      <a:r>
                        <a:rPr lang="id-ID" sz="1600" dirty="0" smtClean="0"/>
                        <a:t>25</a:t>
                      </a:r>
                      <a:endParaRPr lang="id-ID" sz="1600" dirty="0"/>
                    </a:p>
                  </a:txBody>
                  <a:tcPr/>
                </a:tc>
                <a:tc>
                  <a:txBody>
                    <a:bodyPr/>
                    <a:lstStyle/>
                    <a:p>
                      <a:pPr algn="ctr"/>
                      <a:r>
                        <a:rPr lang="id-ID" sz="1600" dirty="0" smtClean="0"/>
                        <a:t>25</a:t>
                      </a:r>
                      <a:endParaRPr lang="id-ID" sz="1600" dirty="0"/>
                    </a:p>
                  </a:txBody>
                  <a:tcPr/>
                </a:tc>
                <a:tc>
                  <a:txBody>
                    <a:bodyPr/>
                    <a:lstStyle/>
                    <a:p>
                      <a:pPr algn="ctr"/>
                      <a:r>
                        <a:rPr lang="id-ID" sz="1600" dirty="0" smtClean="0"/>
                        <a:t>100</a:t>
                      </a:r>
                      <a:endParaRPr lang="id-ID" sz="1600" dirty="0"/>
                    </a:p>
                  </a:txBody>
                  <a:tcPr/>
                </a:tc>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siswa paskibraka yang memakai seragam untuk latihan upacara peringatan detik detik</a:t>
                      </a:r>
                      <a:r>
                        <a:rPr lang="id-ID" sz="1600" baseline="0" dirty="0" smtClean="0"/>
                        <a:t> proklamasi</a:t>
                      </a:r>
                      <a:endParaRPr lang="id-ID" sz="1600" dirty="0" smtClean="0"/>
                    </a:p>
                  </a:txBody>
                  <a:tcPr/>
                </a:tc>
                <a:tc>
                  <a:txBody>
                    <a:bodyPr/>
                    <a:lstStyle/>
                    <a:p>
                      <a:pPr algn="ctr"/>
                      <a:r>
                        <a:rPr lang="id-ID" sz="1600" dirty="0" smtClean="0"/>
                        <a:t>100</a:t>
                      </a:r>
                      <a:endParaRPr lang="id-ID" sz="1600" dirty="0"/>
                    </a:p>
                  </a:txBody>
                  <a:tcPr/>
                </a:tc>
                <a:tc>
                  <a:txBody>
                    <a:bodyPr/>
                    <a:lstStyle/>
                    <a:p>
                      <a:pPr algn="ctr"/>
                      <a:r>
                        <a:rPr lang="id-ID" sz="1600" dirty="0" smtClean="0"/>
                        <a:t>60</a:t>
                      </a:r>
                      <a:endParaRPr lang="id-ID" sz="1600" dirty="0"/>
                    </a:p>
                  </a:txBody>
                  <a:tcPr/>
                </a:tc>
                <a:tc>
                  <a:txBody>
                    <a:bodyPr/>
                    <a:lstStyle/>
                    <a:p>
                      <a:pPr algn="ctr"/>
                      <a:r>
                        <a:rPr lang="id-ID" sz="1600" dirty="0" smtClean="0"/>
                        <a:t>60</a:t>
                      </a:r>
                      <a:endParaRPr lang="id-ID" sz="1600" dirty="0"/>
                    </a:p>
                  </a:txBody>
                  <a:tcPr/>
                </a:tc>
                <a:tc>
                  <a:txBody>
                    <a:bodyPr/>
                    <a:lstStyle/>
                    <a:p>
                      <a:pPr algn="ctr"/>
                      <a:r>
                        <a:rPr lang="id-ID" sz="1600" dirty="0" smtClean="0"/>
                        <a:t>100</a:t>
                      </a:r>
                      <a:endParaRPr lang="id-ID" sz="1600" dirty="0"/>
                    </a:p>
                  </a:txBody>
                  <a:tcPr/>
                </a:tc>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smtClean="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smtClean="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r>
            </a:tbl>
          </a:graphicData>
        </a:graphic>
      </p:graphicFrame>
      <p:sp>
        <p:nvSpPr>
          <p:cNvPr id="3" name="TextBox 2"/>
          <p:cNvSpPr txBox="1"/>
          <p:nvPr/>
        </p:nvSpPr>
        <p:spPr>
          <a:xfrm>
            <a:off x="539552" y="620688"/>
            <a:ext cx="7312643" cy="707886"/>
          </a:xfrm>
          <a:prstGeom prst="rect">
            <a:avLst/>
          </a:prstGeom>
          <a:noFill/>
        </p:spPr>
        <p:txBody>
          <a:bodyPr wrap="none" rtlCol="0">
            <a:spAutoFit/>
          </a:bodyPr>
          <a:lstStyle/>
          <a:p>
            <a:r>
              <a:rPr lang="id-ID" sz="2000" b="1" i="1" dirty="0" smtClean="0"/>
              <a:t>Sasaran 7 : Meningkatnya pembinaan dan peningkatan sarana prasarana,</a:t>
            </a:r>
          </a:p>
          <a:p>
            <a:r>
              <a:rPr lang="id-ID" sz="2000" b="1" i="1" dirty="0" smtClean="0"/>
              <a:t> olah raga dan seni budaya</a:t>
            </a:r>
          </a:p>
        </p:txBody>
      </p:sp>
    </p:spTree>
    <p:extLst>
      <p:ext uri="{BB962C8B-B14F-4D97-AF65-F5344CB8AC3E}">
        <p14:creationId xmlns:p14="http://schemas.microsoft.com/office/powerpoint/2010/main" val="13834638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620688"/>
            <a:ext cx="7985456" cy="707886"/>
          </a:xfrm>
          <a:prstGeom prst="rect">
            <a:avLst/>
          </a:prstGeom>
          <a:noFill/>
        </p:spPr>
        <p:txBody>
          <a:bodyPr wrap="none" rtlCol="0">
            <a:spAutoFit/>
          </a:bodyPr>
          <a:lstStyle/>
          <a:p>
            <a:r>
              <a:rPr lang="id-ID" sz="2000" b="1" i="1" dirty="0" smtClean="0"/>
              <a:t>Sasaran 8 : Meningkatnya Pemberdayaan masyarakat untuk menjaga ketertiban</a:t>
            </a:r>
          </a:p>
          <a:p>
            <a:r>
              <a:rPr lang="id-ID" sz="2000" b="1" i="1" dirty="0" smtClean="0"/>
              <a:t>Dan keamanan</a:t>
            </a:r>
          </a:p>
        </p:txBody>
      </p:sp>
      <p:graphicFrame>
        <p:nvGraphicFramePr>
          <p:cNvPr id="3" name="Content Placeholder 3"/>
          <p:cNvGraphicFramePr>
            <a:graphicFrameLocks/>
          </p:cNvGraphicFramePr>
          <p:nvPr>
            <p:extLst>
              <p:ext uri="{D42A27DB-BD31-4B8C-83A1-F6EECF244321}">
                <p14:modId xmlns:p14="http://schemas.microsoft.com/office/powerpoint/2010/main" val="2750406690"/>
              </p:ext>
            </p:extLst>
          </p:nvPr>
        </p:nvGraphicFramePr>
        <p:xfrm>
          <a:off x="179511" y="1772816"/>
          <a:ext cx="8586664" cy="2326640"/>
        </p:xfrm>
        <a:graphic>
          <a:graphicData uri="http://schemas.openxmlformats.org/drawingml/2006/table">
            <a:tbl>
              <a:tblPr firstRow="1" bandRow="1">
                <a:tableStyleId>{5C22544A-7EE6-4342-B048-85BDC9FD1C3A}</a:tableStyleId>
              </a:tblPr>
              <a:tblGrid>
                <a:gridCol w="4536505"/>
                <a:gridCol w="1008112"/>
                <a:gridCol w="1008112"/>
                <a:gridCol w="1080120"/>
                <a:gridCol w="953815"/>
              </a:tblGrid>
              <a:tr h="370840">
                <a:tc rowSpan="2">
                  <a:txBody>
                    <a:bodyPr/>
                    <a:lstStyle/>
                    <a:p>
                      <a:pPr algn="ctr"/>
                      <a:endParaRPr lang="id-ID" sz="1600" dirty="0" smtClean="0"/>
                    </a:p>
                    <a:p>
                      <a:pPr algn="ctr"/>
                      <a:r>
                        <a:rPr lang="id-ID" sz="1600" dirty="0" smtClean="0"/>
                        <a:t>Indikator</a:t>
                      </a:r>
                      <a:endParaRPr lang="id-ID" sz="1600" dirty="0"/>
                    </a:p>
                  </a:txBody>
                  <a:tcPr/>
                </a:tc>
                <a:tc rowSpan="2">
                  <a:txBody>
                    <a:bodyPr/>
                    <a:lstStyle/>
                    <a:p>
                      <a:pPr algn="ctr"/>
                      <a:r>
                        <a:rPr lang="id-ID" sz="1600" dirty="0" smtClean="0"/>
                        <a:t>Capaian 201</a:t>
                      </a:r>
                      <a:r>
                        <a:rPr lang="en-US" sz="1600" dirty="0" smtClean="0"/>
                        <a:t>8</a:t>
                      </a:r>
                      <a:endParaRPr lang="id-ID" sz="1600" dirty="0"/>
                    </a:p>
                  </a:txBody>
                  <a:tcPr/>
                </a:tc>
                <a:tc gridSpan="3">
                  <a:txBody>
                    <a:bodyPr/>
                    <a:lstStyle/>
                    <a:p>
                      <a:pPr algn="ctr"/>
                      <a:r>
                        <a:rPr lang="id-ID" sz="1600" dirty="0" smtClean="0"/>
                        <a:t>Tahun 201</a:t>
                      </a:r>
                      <a:r>
                        <a:rPr lang="en-US" sz="1600" dirty="0" smtClean="0"/>
                        <a:t>9</a:t>
                      </a:r>
                      <a:endParaRPr lang="id-ID" sz="1600" dirty="0"/>
                    </a:p>
                  </a:txBody>
                  <a:tcPr/>
                </a:tc>
                <a:tc hMerge="1">
                  <a:txBody>
                    <a:bodyPr/>
                    <a:lstStyle/>
                    <a:p>
                      <a:endParaRPr lang="id-ID" dirty="0"/>
                    </a:p>
                  </a:txBody>
                  <a:tcPr/>
                </a:tc>
                <a:tc hMerge="1">
                  <a:txBody>
                    <a:bodyPr/>
                    <a:lstStyle/>
                    <a:p>
                      <a:endParaRPr lang="id-ID" dirty="0"/>
                    </a:p>
                  </a:txBody>
                  <a:tcPr/>
                </a:tc>
              </a:tr>
              <a:tr h="370840">
                <a:tc vMerge="1">
                  <a:txBody>
                    <a:bodyPr/>
                    <a:lstStyle/>
                    <a:p>
                      <a:endParaRPr lang="id-ID" dirty="0"/>
                    </a:p>
                  </a:txBody>
                  <a:tcPr/>
                </a:tc>
                <a:tc vMerge="1">
                  <a:txBody>
                    <a:bodyPr/>
                    <a:lstStyle/>
                    <a:p>
                      <a:endParaRPr lang="id-ID" dirty="0"/>
                    </a:p>
                  </a:txBody>
                  <a:tcPr/>
                </a:tc>
                <a:tc>
                  <a:txBody>
                    <a:bodyPr/>
                    <a:lstStyle/>
                    <a:p>
                      <a:pPr algn="ctr"/>
                      <a:r>
                        <a:rPr lang="id-ID" sz="1600" b="1" dirty="0" smtClean="0">
                          <a:solidFill>
                            <a:schemeClr val="bg1"/>
                          </a:solidFill>
                        </a:rPr>
                        <a:t>Target</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Realisasi</a:t>
                      </a:r>
                      <a:endParaRPr lang="id-ID" sz="1600" b="1" dirty="0">
                        <a:solidFill>
                          <a:schemeClr val="bg1"/>
                        </a:solidFill>
                      </a:endParaRPr>
                    </a:p>
                  </a:txBody>
                  <a:tcPr>
                    <a:solidFill>
                      <a:schemeClr val="accent1"/>
                    </a:solidFill>
                  </a:tcPr>
                </a:tc>
                <a:tc>
                  <a:txBody>
                    <a:bodyPr/>
                    <a:lstStyle/>
                    <a:p>
                      <a:pPr algn="ctr"/>
                      <a:r>
                        <a:rPr lang="id-ID" sz="1600" b="1" dirty="0" smtClean="0">
                          <a:solidFill>
                            <a:schemeClr val="bg1"/>
                          </a:solidFill>
                        </a:rPr>
                        <a:t>% Capaian</a:t>
                      </a:r>
                      <a:endParaRPr lang="id-ID" sz="1600" b="1" dirty="0">
                        <a:solidFill>
                          <a:schemeClr val="bg1"/>
                        </a:solidFill>
                      </a:endParaRPr>
                    </a:p>
                  </a:txBody>
                  <a:tcPr>
                    <a:solidFill>
                      <a:schemeClr val="accent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Desa rawan konflik</a:t>
                      </a:r>
                    </a:p>
                  </a:txBody>
                  <a:tcPr/>
                </a:tc>
                <a:tc>
                  <a:txBody>
                    <a:bodyPr/>
                    <a:lstStyle/>
                    <a:p>
                      <a:pPr algn="ctr"/>
                      <a:r>
                        <a:rPr lang="id-ID" sz="1600" dirty="0" smtClean="0"/>
                        <a:t>100</a:t>
                      </a:r>
                      <a:endParaRPr lang="id-ID" sz="1600" dirty="0"/>
                    </a:p>
                  </a:txBody>
                  <a:tcPr/>
                </a:tc>
                <a:tc>
                  <a:txBody>
                    <a:bodyPr/>
                    <a:lstStyle/>
                    <a:p>
                      <a:pPr algn="ctr"/>
                      <a:r>
                        <a:rPr lang="en-US" sz="1600" dirty="0" smtClean="0"/>
                        <a:t>6</a:t>
                      </a:r>
                      <a:endParaRPr lang="id-ID" sz="1600" dirty="0"/>
                    </a:p>
                  </a:txBody>
                  <a:tcPr/>
                </a:tc>
                <a:tc>
                  <a:txBody>
                    <a:bodyPr/>
                    <a:lstStyle/>
                    <a:p>
                      <a:pPr algn="ctr"/>
                      <a:r>
                        <a:rPr lang="en-US" sz="1600" dirty="0" smtClean="0"/>
                        <a:t>6</a:t>
                      </a:r>
                      <a:endParaRPr lang="id-ID" sz="1600" dirty="0"/>
                    </a:p>
                  </a:txBody>
                  <a:tcPr/>
                </a:tc>
                <a:tc>
                  <a:txBody>
                    <a:bodyPr/>
                    <a:lstStyle/>
                    <a:p>
                      <a:pPr algn="ctr"/>
                      <a:r>
                        <a:rPr lang="id-ID" sz="1600" dirty="0" smtClean="0"/>
                        <a:t>100</a:t>
                      </a:r>
                      <a:endParaRPr lang="id-ID" sz="1600" dirty="0"/>
                    </a:p>
                  </a:txBody>
                  <a:tcPr/>
                </a:tc>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rawan bencana</a:t>
                      </a:r>
                    </a:p>
                  </a:txBody>
                  <a:tcPr/>
                </a:tc>
                <a:tc>
                  <a:txBody>
                    <a:bodyPr/>
                    <a:lstStyle/>
                    <a:p>
                      <a:pPr algn="ctr"/>
                      <a:r>
                        <a:rPr lang="id-ID" sz="1600" dirty="0" smtClean="0"/>
                        <a:t>100</a:t>
                      </a:r>
                      <a:endParaRPr lang="id-ID" sz="1600" dirty="0"/>
                    </a:p>
                  </a:txBody>
                  <a:tcPr/>
                </a:tc>
                <a:tc>
                  <a:txBody>
                    <a:bodyPr/>
                    <a:lstStyle/>
                    <a:p>
                      <a:pPr algn="ctr"/>
                      <a:r>
                        <a:rPr lang="en-US" sz="1600" dirty="0" smtClean="0"/>
                        <a:t>7</a:t>
                      </a:r>
                      <a:endParaRPr lang="id-ID" sz="1600" dirty="0"/>
                    </a:p>
                  </a:txBody>
                  <a:tcPr/>
                </a:tc>
                <a:tc>
                  <a:txBody>
                    <a:bodyPr/>
                    <a:lstStyle/>
                    <a:p>
                      <a:pPr algn="ctr"/>
                      <a:r>
                        <a:rPr lang="en-US" sz="1600" dirty="0" smtClean="0"/>
                        <a:t>7</a:t>
                      </a:r>
                      <a:endParaRPr lang="id-ID" sz="1600" dirty="0"/>
                    </a:p>
                  </a:txBody>
                  <a:tcPr/>
                </a:tc>
                <a:tc>
                  <a:txBody>
                    <a:bodyPr/>
                    <a:lstStyle/>
                    <a:p>
                      <a:pPr algn="ctr"/>
                      <a:r>
                        <a:rPr lang="id-ID" sz="1600" dirty="0" smtClean="0"/>
                        <a:t>100</a:t>
                      </a:r>
                      <a:endParaRPr lang="id-ID" sz="1600" dirty="0"/>
                    </a:p>
                  </a:txBody>
                  <a:tcPr/>
                </a:tc>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600" dirty="0" smtClean="0"/>
                        <a:t>Jumlah anggota linmas kecamatan yang terlatih</a:t>
                      </a:r>
                    </a:p>
                  </a:txBody>
                  <a:tcPr/>
                </a:tc>
                <a:tc>
                  <a:txBody>
                    <a:bodyPr/>
                    <a:lstStyle/>
                    <a:p>
                      <a:pPr algn="ctr"/>
                      <a:r>
                        <a:rPr lang="id-ID" sz="1600" dirty="0" smtClean="0"/>
                        <a:t>100</a:t>
                      </a:r>
                      <a:endParaRPr lang="id-ID" sz="1600" dirty="0"/>
                    </a:p>
                  </a:txBody>
                  <a:tcPr/>
                </a:tc>
                <a:tc>
                  <a:txBody>
                    <a:bodyPr/>
                    <a:lstStyle/>
                    <a:p>
                      <a:pPr algn="ctr"/>
                      <a:r>
                        <a:rPr lang="en-US" sz="1600" dirty="0" smtClean="0"/>
                        <a:t>263</a:t>
                      </a:r>
                      <a:endParaRPr lang="id-ID" sz="1600" dirty="0"/>
                    </a:p>
                  </a:txBody>
                  <a:tcPr/>
                </a:tc>
                <a:tc>
                  <a:txBody>
                    <a:bodyPr/>
                    <a:lstStyle/>
                    <a:p>
                      <a:pPr algn="ctr"/>
                      <a:r>
                        <a:rPr lang="en-US" sz="1600" dirty="0" smtClean="0"/>
                        <a:t>263</a:t>
                      </a:r>
                      <a:endParaRPr lang="id-ID" sz="1600" dirty="0"/>
                    </a:p>
                  </a:txBody>
                  <a:tcPr/>
                </a:tc>
                <a:tc>
                  <a:txBody>
                    <a:bodyPr/>
                    <a:lstStyle/>
                    <a:p>
                      <a:pPr algn="ctr"/>
                      <a:r>
                        <a:rPr lang="id-ID" sz="1600" dirty="0" smtClean="0"/>
                        <a:t>100</a:t>
                      </a:r>
                      <a:endParaRPr lang="id-ID" sz="1600" dirty="0"/>
                    </a:p>
                  </a:txBody>
                  <a:tcPr/>
                </a:tc>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smtClean="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r>
            </a:tbl>
          </a:graphicData>
        </a:graphic>
      </p:graphicFrame>
    </p:spTree>
    <p:extLst>
      <p:ext uri="{BB962C8B-B14F-4D97-AF65-F5344CB8AC3E}">
        <p14:creationId xmlns:p14="http://schemas.microsoft.com/office/powerpoint/2010/main" val="41234853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b="1" dirty="0" smtClean="0">
                <a:solidFill>
                  <a:schemeClr val="tx1"/>
                </a:solidFill>
              </a:rPr>
              <a:t>Akuntabilitas Keuangan </a:t>
            </a:r>
            <a:endParaRPr lang="id-ID" sz="3600" b="1" dirty="0">
              <a:solidFill>
                <a:schemeClr val="tx1"/>
              </a:solidFill>
            </a:endParaRPr>
          </a:p>
        </p:txBody>
      </p:sp>
      <p:sp>
        <p:nvSpPr>
          <p:cNvPr id="4" name="Curved Left Arrow 3"/>
          <p:cNvSpPr/>
          <p:nvPr/>
        </p:nvSpPr>
        <p:spPr>
          <a:xfrm>
            <a:off x="2123728" y="1628800"/>
            <a:ext cx="1944216" cy="259228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5" name="TextBox 4"/>
          <p:cNvSpPr txBox="1"/>
          <p:nvPr/>
        </p:nvSpPr>
        <p:spPr>
          <a:xfrm>
            <a:off x="1043608" y="2348880"/>
            <a:ext cx="2736304" cy="954107"/>
          </a:xfrm>
          <a:prstGeom prst="rect">
            <a:avLst/>
          </a:prstGeom>
          <a:noFill/>
        </p:spPr>
        <p:txBody>
          <a:bodyPr wrap="square" rtlCol="0">
            <a:spAutoFit/>
          </a:bodyPr>
          <a:lstStyle/>
          <a:p>
            <a:pPr algn="ctr"/>
            <a:r>
              <a:rPr lang="id-ID" sz="2800" b="1" dirty="0" smtClean="0"/>
              <a:t>Pagu Anggaran 201</a:t>
            </a:r>
            <a:r>
              <a:rPr lang="en-US" sz="2800" b="1" dirty="0" smtClean="0"/>
              <a:t>9</a:t>
            </a:r>
            <a:endParaRPr lang="id-ID" sz="2800" b="1" dirty="0"/>
          </a:p>
        </p:txBody>
      </p:sp>
      <p:sp>
        <p:nvSpPr>
          <p:cNvPr id="6" name="TextBox 5"/>
          <p:cNvSpPr txBox="1"/>
          <p:nvPr/>
        </p:nvSpPr>
        <p:spPr>
          <a:xfrm>
            <a:off x="4355976" y="2545740"/>
            <a:ext cx="2878993" cy="523220"/>
          </a:xfrm>
          <a:prstGeom prst="rect">
            <a:avLst/>
          </a:prstGeom>
          <a:noFill/>
        </p:spPr>
        <p:txBody>
          <a:bodyPr wrap="none" rtlCol="0">
            <a:spAutoFit/>
          </a:bodyPr>
          <a:lstStyle/>
          <a:p>
            <a:r>
              <a:rPr lang="id-ID" sz="2800" b="1" dirty="0" smtClean="0"/>
              <a:t>Rp. </a:t>
            </a:r>
            <a:r>
              <a:rPr lang="en-US" sz="2800" b="1" dirty="0" smtClean="0"/>
              <a:t>899</a:t>
            </a:r>
            <a:r>
              <a:rPr lang="id-ID" sz="2800" b="1" dirty="0" smtClean="0"/>
              <a:t>.</a:t>
            </a:r>
            <a:r>
              <a:rPr lang="en-US" sz="2800" b="1" dirty="0" smtClean="0"/>
              <a:t>439</a:t>
            </a:r>
            <a:r>
              <a:rPr lang="id-ID" sz="2800" b="1" dirty="0" smtClean="0"/>
              <a:t>.000,-</a:t>
            </a:r>
            <a:endParaRPr lang="id-ID" sz="2800" b="1" dirty="0"/>
          </a:p>
        </p:txBody>
      </p:sp>
      <p:sp>
        <p:nvSpPr>
          <p:cNvPr id="9" name="TextBox 8"/>
          <p:cNvSpPr txBox="1"/>
          <p:nvPr/>
        </p:nvSpPr>
        <p:spPr>
          <a:xfrm>
            <a:off x="971600" y="4365104"/>
            <a:ext cx="2736304" cy="954107"/>
          </a:xfrm>
          <a:prstGeom prst="rect">
            <a:avLst/>
          </a:prstGeom>
          <a:noFill/>
        </p:spPr>
        <p:txBody>
          <a:bodyPr wrap="square" rtlCol="0">
            <a:spAutoFit/>
          </a:bodyPr>
          <a:lstStyle/>
          <a:p>
            <a:pPr algn="ctr"/>
            <a:r>
              <a:rPr lang="id-ID" sz="2800" b="1" dirty="0" smtClean="0"/>
              <a:t>Realisasi Anggaran 201</a:t>
            </a:r>
            <a:r>
              <a:rPr lang="en-US" sz="2800" b="1" dirty="0" smtClean="0"/>
              <a:t>9</a:t>
            </a:r>
            <a:endParaRPr lang="id-ID" sz="2800" b="1" dirty="0"/>
          </a:p>
        </p:txBody>
      </p:sp>
      <p:sp>
        <p:nvSpPr>
          <p:cNvPr id="10" name="TextBox 9"/>
          <p:cNvSpPr txBox="1"/>
          <p:nvPr/>
        </p:nvSpPr>
        <p:spPr>
          <a:xfrm>
            <a:off x="5220072" y="4633972"/>
            <a:ext cx="2878993" cy="523220"/>
          </a:xfrm>
          <a:prstGeom prst="rect">
            <a:avLst/>
          </a:prstGeom>
          <a:noFill/>
        </p:spPr>
        <p:txBody>
          <a:bodyPr wrap="none" rtlCol="0">
            <a:spAutoFit/>
          </a:bodyPr>
          <a:lstStyle/>
          <a:p>
            <a:r>
              <a:rPr lang="id-ID" sz="2800" b="1" dirty="0" smtClean="0"/>
              <a:t>Rp. </a:t>
            </a:r>
            <a:r>
              <a:rPr lang="en-US" sz="2800" b="1" dirty="0" smtClean="0"/>
              <a:t>773</a:t>
            </a:r>
            <a:r>
              <a:rPr lang="id-ID" sz="2800" b="1" dirty="0" smtClean="0"/>
              <a:t>.</a:t>
            </a:r>
            <a:r>
              <a:rPr lang="en-US" sz="2800" b="1" dirty="0" smtClean="0"/>
              <a:t>916</a:t>
            </a:r>
            <a:r>
              <a:rPr lang="id-ID" sz="2800" b="1" dirty="0" smtClean="0"/>
              <a:t>.</a:t>
            </a:r>
            <a:r>
              <a:rPr lang="en-US" sz="2800" b="1" dirty="0" smtClean="0"/>
              <a:t>300</a:t>
            </a:r>
            <a:r>
              <a:rPr lang="id-ID" sz="2800" b="1" dirty="0" smtClean="0"/>
              <a:t>,-</a:t>
            </a:r>
            <a:endParaRPr lang="id-ID" sz="2800" b="1" dirty="0"/>
          </a:p>
        </p:txBody>
      </p:sp>
      <p:sp>
        <p:nvSpPr>
          <p:cNvPr id="11" name="Right Arrow 10"/>
          <p:cNvSpPr/>
          <p:nvPr/>
        </p:nvSpPr>
        <p:spPr>
          <a:xfrm>
            <a:off x="4067944" y="4437112"/>
            <a:ext cx="86409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Rectangle 11"/>
          <p:cNvSpPr/>
          <p:nvPr/>
        </p:nvSpPr>
        <p:spPr>
          <a:xfrm rot="20186961">
            <a:off x="5731448" y="3251242"/>
            <a:ext cx="2736304" cy="709178"/>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solidFill>
                  <a:schemeClr val="tx1"/>
                </a:solidFill>
              </a:rPr>
              <a:t>Prosentase Realisasi </a:t>
            </a:r>
            <a:r>
              <a:rPr lang="en-US" sz="2000" b="1" dirty="0" smtClean="0">
                <a:solidFill>
                  <a:schemeClr val="tx1"/>
                </a:solidFill>
              </a:rPr>
              <a:t>86,04</a:t>
            </a:r>
            <a:r>
              <a:rPr lang="id-ID" sz="2000" b="1" dirty="0" smtClean="0">
                <a:solidFill>
                  <a:schemeClr val="tx1"/>
                </a:solidFill>
              </a:rPr>
              <a:t>%</a:t>
            </a:r>
          </a:p>
        </p:txBody>
      </p:sp>
      <p:sp>
        <p:nvSpPr>
          <p:cNvPr id="16" name="TextBox 15"/>
          <p:cNvSpPr txBox="1"/>
          <p:nvPr/>
        </p:nvSpPr>
        <p:spPr>
          <a:xfrm>
            <a:off x="323528" y="5805264"/>
            <a:ext cx="7560840" cy="646331"/>
          </a:xfrm>
          <a:prstGeom prst="rect">
            <a:avLst/>
          </a:prstGeom>
          <a:noFill/>
        </p:spPr>
        <p:txBody>
          <a:bodyPr wrap="square" rtlCol="0">
            <a:spAutoFit/>
          </a:bodyPr>
          <a:lstStyle/>
          <a:p>
            <a:pPr marL="900113" indent="-900113">
              <a:tabLst>
                <a:tab pos="539750" algn="l"/>
                <a:tab pos="900113" algn="l"/>
              </a:tabLst>
            </a:pPr>
            <a:r>
              <a:rPr lang="id-ID" dirty="0" smtClean="0"/>
              <a:t>Note 	: 	Jika dibandingkan penyerapan tahun 201</a:t>
            </a:r>
            <a:r>
              <a:rPr lang="en-US" dirty="0" smtClean="0"/>
              <a:t>8</a:t>
            </a:r>
            <a:r>
              <a:rPr lang="id-ID" dirty="0" smtClean="0"/>
              <a:t> sebesar </a:t>
            </a:r>
            <a:r>
              <a:rPr lang="en-US" dirty="0" smtClean="0"/>
              <a:t>75,82,</a:t>
            </a:r>
            <a:r>
              <a:rPr lang="id-ID" dirty="0" smtClean="0"/>
              <a:t> tahun 20</a:t>
            </a:r>
            <a:r>
              <a:rPr lang="en-US" dirty="0" smtClean="0"/>
              <a:t>19</a:t>
            </a:r>
            <a:r>
              <a:rPr lang="id-ID" dirty="0" smtClean="0"/>
              <a:t> terjadi Kenaikan penyerapan anggaran</a:t>
            </a:r>
            <a:endParaRPr lang="id-ID"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b="1" dirty="0" smtClean="0">
                <a:solidFill>
                  <a:schemeClr val="tx1"/>
                </a:solidFill>
              </a:rPr>
              <a:t>Rekapitulasi Hasil Kinerja Tahun 201</a:t>
            </a:r>
            <a:r>
              <a:rPr lang="en-US" sz="3600" b="1" dirty="0" smtClean="0">
                <a:solidFill>
                  <a:schemeClr val="tx1"/>
                </a:solidFill>
              </a:rPr>
              <a:t>9</a:t>
            </a:r>
            <a:endParaRPr lang="id-ID" sz="3600" b="1" dirty="0">
              <a:solidFill>
                <a:schemeClr val="tx1"/>
              </a:solidFill>
            </a:endParaRPr>
          </a:p>
        </p:txBody>
      </p:sp>
      <p:sp>
        <p:nvSpPr>
          <p:cNvPr id="4" name="Rounded Rectangle 3"/>
          <p:cNvSpPr/>
          <p:nvPr/>
        </p:nvSpPr>
        <p:spPr>
          <a:xfrm>
            <a:off x="1691680" y="1916832"/>
            <a:ext cx="2592288" cy="30963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TextBox 4"/>
          <p:cNvSpPr txBox="1"/>
          <p:nvPr/>
        </p:nvSpPr>
        <p:spPr>
          <a:xfrm>
            <a:off x="2126768" y="3429000"/>
            <a:ext cx="1725152" cy="954107"/>
          </a:xfrm>
          <a:prstGeom prst="rect">
            <a:avLst/>
          </a:prstGeom>
          <a:noFill/>
        </p:spPr>
        <p:txBody>
          <a:bodyPr wrap="none" rtlCol="0">
            <a:spAutoFit/>
          </a:bodyPr>
          <a:lstStyle/>
          <a:p>
            <a:pPr algn="ctr"/>
            <a:r>
              <a:rPr lang="id-ID" sz="2800" b="1" dirty="0" smtClean="0"/>
              <a:t>KINERJA</a:t>
            </a:r>
          </a:p>
          <a:p>
            <a:pPr algn="ctr"/>
            <a:r>
              <a:rPr lang="id-ID" sz="2800" b="1" dirty="0" smtClean="0"/>
              <a:t>SASARAN</a:t>
            </a:r>
            <a:endParaRPr lang="id-ID" sz="2800" b="1" dirty="0"/>
          </a:p>
        </p:txBody>
      </p:sp>
      <p:sp>
        <p:nvSpPr>
          <p:cNvPr id="11" name="Oval 10"/>
          <p:cNvSpPr/>
          <p:nvPr/>
        </p:nvSpPr>
        <p:spPr>
          <a:xfrm>
            <a:off x="2267744" y="1988840"/>
            <a:ext cx="1512168" cy="136815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100%</a:t>
            </a:r>
            <a:endParaRPr lang="id-ID" b="1" dirty="0">
              <a:solidFill>
                <a:schemeClr val="tx1"/>
              </a:solidFill>
            </a:endParaRPr>
          </a:p>
        </p:txBody>
      </p:sp>
      <p:sp>
        <p:nvSpPr>
          <p:cNvPr id="13" name="Rounded Rectangle 12"/>
          <p:cNvSpPr/>
          <p:nvPr/>
        </p:nvSpPr>
        <p:spPr>
          <a:xfrm>
            <a:off x="4427984" y="1916832"/>
            <a:ext cx="2592288" cy="30963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TextBox 13"/>
          <p:cNvSpPr txBox="1"/>
          <p:nvPr/>
        </p:nvSpPr>
        <p:spPr>
          <a:xfrm>
            <a:off x="4778371" y="3429000"/>
            <a:ext cx="2038571" cy="954107"/>
          </a:xfrm>
          <a:prstGeom prst="rect">
            <a:avLst/>
          </a:prstGeom>
          <a:noFill/>
        </p:spPr>
        <p:txBody>
          <a:bodyPr wrap="none" rtlCol="0">
            <a:spAutoFit/>
          </a:bodyPr>
          <a:lstStyle/>
          <a:p>
            <a:pPr algn="ctr"/>
            <a:r>
              <a:rPr lang="id-ID" sz="2800" b="1" dirty="0" smtClean="0"/>
              <a:t>KINERJA</a:t>
            </a:r>
          </a:p>
          <a:p>
            <a:pPr algn="ctr"/>
            <a:r>
              <a:rPr lang="id-ID" sz="2800" b="1" dirty="0" smtClean="0"/>
              <a:t>KEUANGAN</a:t>
            </a:r>
            <a:endParaRPr lang="id-ID" sz="2800" b="1" dirty="0"/>
          </a:p>
        </p:txBody>
      </p:sp>
      <p:sp>
        <p:nvSpPr>
          <p:cNvPr id="16" name="Left-Right Arrow 15"/>
          <p:cNvSpPr/>
          <p:nvPr/>
        </p:nvSpPr>
        <p:spPr>
          <a:xfrm>
            <a:off x="2267744" y="4437112"/>
            <a:ext cx="4392488" cy="360040"/>
          </a:xfrm>
          <a:prstGeom prst="lef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Oval 16"/>
          <p:cNvSpPr/>
          <p:nvPr/>
        </p:nvSpPr>
        <p:spPr>
          <a:xfrm>
            <a:off x="5004048" y="1988840"/>
            <a:ext cx="1512168" cy="136815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86,04</a:t>
            </a:r>
            <a:r>
              <a:rPr lang="id-ID" b="1" dirty="0" smtClean="0">
                <a:solidFill>
                  <a:schemeClr val="tx1"/>
                </a:solidFill>
              </a:rPr>
              <a:t>%</a:t>
            </a:r>
            <a:endParaRPr lang="id-ID" b="1" dirty="0">
              <a:solidFill>
                <a:schemeClr val="tx1"/>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d-ID" dirty="0" smtClean="0"/>
              <a:t>TERIMA KASIH</a:t>
            </a:r>
            <a:endParaRPr lang="id-ID"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99088"/>
            <a:ext cx="9144000" cy="424089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307596854"/>
              </p:ext>
            </p:extLst>
          </p:nvPr>
        </p:nvGraphicFramePr>
        <p:xfrm>
          <a:off x="143507" y="1484784"/>
          <a:ext cx="8784977" cy="2656840"/>
        </p:xfrm>
        <a:graphic>
          <a:graphicData uri="http://schemas.openxmlformats.org/drawingml/2006/table">
            <a:tbl>
              <a:tblPr firstRow="1" bandRow="1">
                <a:tableStyleId>{5C22544A-7EE6-4342-B048-85BDC9FD1C3A}</a:tableStyleId>
              </a:tblPr>
              <a:tblGrid>
                <a:gridCol w="648072"/>
                <a:gridCol w="2592288"/>
                <a:gridCol w="1872208"/>
                <a:gridCol w="1850028"/>
                <a:gridCol w="1822381"/>
              </a:tblGrid>
              <a:tr h="370840">
                <a:tc>
                  <a:txBody>
                    <a:bodyPr/>
                    <a:lstStyle/>
                    <a:p>
                      <a:pPr algn="ctr"/>
                      <a:r>
                        <a:rPr lang="id-ID" sz="1800" dirty="0" smtClean="0"/>
                        <a:t>No.</a:t>
                      </a:r>
                      <a:endParaRPr lang="id-ID" sz="1800" dirty="0"/>
                    </a:p>
                  </a:txBody>
                  <a:tcPr/>
                </a:tc>
                <a:tc>
                  <a:txBody>
                    <a:bodyPr/>
                    <a:lstStyle/>
                    <a:p>
                      <a:pPr algn="ctr"/>
                      <a:r>
                        <a:rPr lang="id-ID" sz="1800" dirty="0" smtClean="0"/>
                        <a:t>Sasaran RPJMD</a:t>
                      </a:r>
                      <a:endParaRPr lang="id-ID" sz="1800" dirty="0"/>
                    </a:p>
                  </a:txBody>
                  <a:tcPr/>
                </a:tc>
                <a:tc>
                  <a:txBody>
                    <a:bodyPr/>
                    <a:lstStyle/>
                    <a:p>
                      <a:pPr algn="ctr"/>
                      <a:r>
                        <a:rPr lang="id-ID" sz="1800" dirty="0" smtClean="0"/>
                        <a:t>Indikator Sasaran</a:t>
                      </a:r>
                      <a:endParaRPr lang="id-ID" sz="1800" dirty="0"/>
                    </a:p>
                  </a:txBody>
                  <a:tcPr/>
                </a:tc>
                <a:tc>
                  <a:txBody>
                    <a:bodyPr/>
                    <a:lstStyle/>
                    <a:p>
                      <a:pPr algn="ctr"/>
                      <a:r>
                        <a:rPr lang="id-ID" sz="1800" dirty="0" smtClean="0"/>
                        <a:t>Tujuan OPD</a:t>
                      </a:r>
                      <a:endParaRPr lang="id-ID" sz="1800" dirty="0"/>
                    </a:p>
                  </a:txBody>
                  <a:tcPr/>
                </a:tc>
                <a:tc>
                  <a:txBody>
                    <a:bodyPr/>
                    <a:lstStyle/>
                    <a:p>
                      <a:pPr algn="ctr"/>
                      <a:r>
                        <a:rPr lang="id-ID" sz="1800" dirty="0" smtClean="0"/>
                        <a:t>Indikator Renstra</a:t>
                      </a:r>
                      <a:endParaRPr lang="id-ID" sz="1800" dirty="0"/>
                    </a:p>
                  </a:txBody>
                  <a:tcPr/>
                </a:tc>
              </a:tr>
              <a:tr h="370840">
                <a:tc>
                  <a:txBody>
                    <a:bodyPr/>
                    <a:lstStyle/>
                    <a:p>
                      <a:pPr algn="ctr"/>
                      <a:r>
                        <a:rPr lang="id-ID" sz="1600" dirty="0" smtClean="0">
                          <a:latin typeface="+mn-lt"/>
                        </a:rPr>
                        <a:t>1.</a:t>
                      </a:r>
                      <a:endParaRPr lang="id-ID" sz="16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Mewujudkan</a:t>
                      </a:r>
                      <a:r>
                        <a:rPr kumimoji="0" lang="id-ID" sz="1800" kern="1200" baseline="0" dirty="0" smtClean="0">
                          <a:solidFill>
                            <a:schemeClr val="dk1"/>
                          </a:solidFill>
                          <a:latin typeface="+mn-lt"/>
                          <a:ea typeface="+mn-ea"/>
                          <a:cs typeface="+mn-cs"/>
                        </a:rPr>
                        <a:t> pemerintahan yang cepat tanggap,Transparan,partisipatif dan berkeadilan sesuai prinsip pemerintahan yang amanah</a:t>
                      </a:r>
                      <a:endParaRPr lang="id-ID" sz="1800" dirty="0" smtClean="0">
                        <a:latin typeface="+mn-lt"/>
                      </a:endParaRPr>
                    </a:p>
                    <a:p>
                      <a:endParaRPr lang="id-ID" dirty="0"/>
                    </a:p>
                  </a:txBody>
                  <a:tcPr/>
                </a:tc>
                <a:tc>
                  <a:txBody>
                    <a:bodyPr/>
                    <a:lstStyle/>
                    <a:p>
                      <a:r>
                        <a:rPr kumimoji="0" lang="id-ID" sz="1800" kern="1200" dirty="0" smtClean="0">
                          <a:solidFill>
                            <a:schemeClr val="dk1"/>
                          </a:solidFill>
                          <a:latin typeface="+mn-lt"/>
                          <a:ea typeface="+mn-ea"/>
                          <a:cs typeface="+mn-cs"/>
                        </a:rPr>
                        <a:t>Indeks reformasi Birokrasi</a:t>
                      </a:r>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200" kern="1200" baseline="0" dirty="0" smtClean="0">
                          <a:solidFill>
                            <a:schemeClr val="dk1"/>
                          </a:solidFill>
                          <a:latin typeface="+mn-lt"/>
                          <a:ea typeface="+mn-ea"/>
                          <a:cs typeface="+mn-cs"/>
                        </a:rPr>
                        <a:t>Meningkatkan akuntabilitas kinerja Kecamatan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800" kern="1200" dirty="0" smtClean="0">
                          <a:solidFill>
                            <a:schemeClr val="dk1"/>
                          </a:solidFill>
                          <a:latin typeface="+mn-lt"/>
                          <a:ea typeface="+mn-ea"/>
                          <a:cs typeface="+mn-cs"/>
                        </a:rPr>
                        <a:t>Nilai SAKIP</a:t>
                      </a:r>
                      <a:endParaRPr lang="id-ID" dirty="0" smtClean="0"/>
                    </a:p>
                  </a:txBody>
                  <a:tcPr/>
                </a:tc>
              </a:tr>
            </a:tbl>
          </a:graphicData>
        </a:graphic>
      </p:graphicFrame>
      <p:sp>
        <p:nvSpPr>
          <p:cNvPr id="3" name="Title 1"/>
          <p:cNvSpPr txBox="1">
            <a:spLocks/>
          </p:cNvSpPr>
          <p:nvPr/>
        </p:nvSpPr>
        <p:spPr>
          <a:xfrm>
            <a:off x="323528" y="620688"/>
            <a:ext cx="8424936" cy="990600"/>
          </a:xfrm>
          <a:prstGeom prst="rect">
            <a:avLst/>
          </a:prstGeom>
        </p:spPr>
        <p:txBody>
          <a:bodyP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d-ID" b="1" i="0" u="none" strike="noStrike" kern="1200" cap="none" spc="0" normalizeH="0" baseline="0" noProof="0" dirty="0" smtClean="0">
                <a:ln>
                  <a:noFill/>
                </a:ln>
                <a:solidFill>
                  <a:schemeClr val="tx1"/>
                </a:solidFill>
                <a:effectLst/>
                <a:uLnTx/>
                <a:uFillTx/>
                <a:latin typeface="+mj-lt"/>
                <a:ea typeface="+mj-ea"/>
                <a:cs typeface="+mj-cs"/>
              </a:rPr>
              <a:t>MATRIK KETERKAITAN INDIKATOR DAERAH DAN KANTOR </a:t>
            </a:r>
            <a:r>
              <a:rPr lang="id-ID" b="1" dirty="0" smtClean="0">
                <a:latin typeface="+mj-lt"/>
                <a:ea typeface="+mj-ea"/>
                <a:cs typeface="+mj-cs"/>
              </a:rPr>
              <a:t>KECAMATAN </a:t>
            </a:r>
            <a:r>
              <a:rPr lang="en-US" b="1" dirty="0" smtClean="0">
                <a:latin typeface="+mj-lt"/>
                <a:ea typeface="+mj-ea"/>
                <a:cs typeface="+mj-cs"/>
              </a:rPr>
              <a:t>SALE</a:t>
            </a:r>
            <a:r>
              <a:rPr kumimoji="0" lang="id-ID" b="1" i="0" u="none" strike="noStrike" kern="1200" cap="none" spc="0" normalizeH="0" baseline="0" noProof="0" dirty="0" smtClean="0">
                <a:ln>
                  <a:noFill/>
                </a:ln>
                <a:solidFill>
                  <a:schemeClr val="tx1"/>
                </a:solidFill>
                <a:effectLst/>
                <a:uLnTx/>
                <a:uFillTx/>
                <a:latin typeface="+mj-lt"/>
                <a:ea typeface="+mj-ea"/>
                <a:cs typeface="+mj-cs"/>
              </a:rPr>
              <a:t> KAB. REMBANG TAHUN 2020 – 2021 (Setelah Revisi)</a:t>
            </a:r>
            <a:endParaRPr kumimoji="0" lang="id-ID"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888182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b="1" dirty="0" smtClean="0">
                <a:solidFill>
                  <a:schemeClr val="tx1"/>
                </a:solidFill>
                <a:latin typeface="Arial Black" pitchFamily="34" charset="0"/>
              </a:rPr>
              <a:t>Indikator Kinerja Utama (IKU)</a:t>
            </a:r>
            <a:endParaRPr lang="id-ID" sz="3200"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215340607"/>
              </p:ext>
            </p:extLst>
          </p:nvPr>
        </p:nvGraphicFramePr>
        <p:xfrm>
          <a:off x="684783" y="1931640"/>
          <a:ext cx="8063682" cy="3096424"/>
        </p:xfrm>
        <a:graphic>
          <a:graphicData uri="http://schemas.openxmlformats.org/drawingml/2006/table">
            <a:tbl>
              <a:tblPr firstRow="1" bandRow="1">
                <a:tableStyleId>{5C22544A-7EE6-4342-B048-85BDC9FD1C3A}</a:tableStyleId>
              </a:tblPr>
              <a:tblGrid>
                <a:gridCol w="2687894"/>
                <a:gridCol w="2687894"/>
                <a:gridCol w="2687894"/>
              </a:tblGrid>
              <a:tr h="993304">
                <a:tc>
                  <a:txBody>
                    <a:bodyPr/>
                    <a:lstStyle/>
                    <a:p>
                      <a:pPr algn="ctr"/>
                      <a:r>
                        <a:rPr lang="id-ID" sz="2400" dirty="0" smtClean="0"/>
                        <a:t>SASARAN OPD</a:t>
                      </a:r>
                      <a:endParaRPr lang="id-ID" sz="2400" dirty="0"/>
                    </a:p>
                  </a:txBody>
                  <a:tcPr anchor="ctr"/>
                </a:tc>
                <a:tc>
                  <a:txBody>
                    <a:bodyPr/>
                    <a:lstStyle/>
                    <a:p>
                      <a:pPr algn="ctr"/>
                      <a:r>
                        <a:rPr lang="id-ID" sz="2400" dirty="0" smtClean="0"/>
                        <a:t>INDIKATOR KINERJA UTAMA</a:t>
                      </a:r>
                      <a:endParaRPr lang="id-ID" sz="2400" dirty="0"/>
                    </a:p>
                  </a:txBody>
                  <a:tcPr/>
                </a:tc>
                <a:tc>
                  <a:txBody>
                    <a:bodyPr/>
                    <a:lstStyle/>
                    <a:p>
                      <a:pPr algn="ctr"/>
                      <a:r>
                        <a:rPr lang="id-ID" sz="2400" dirty="0" smtClean="0"/>
                        <a:t>PENANGGUNG JAWAB</a:t>
                      </a:r>
                      <a:endParaRPr lang="id-ID" sz="2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2000" b="0" dirty="0" smtClean="0">
                          <a:solidFill>
                            <a:schemeClr val="tx1"/>
                          </a:solidFill>
                          <a:latin typeface="+mn-lt"/>
                        </a:rPr>
                        <a:t>Meningkatnya Akuntabilitas kinerja dan kualitas pelayanan publik Kecamatan </a:t>
                      </a:r>
                      <a:r>
                        <a:rPr lang="en-US" sz="2000" b="0" dirty="0" smtClean="0">
                          <a:solidFill>
                            <a:schemeClr val="tx1"/>
                          </a:solidFill>
                          <a:latin typeface="+mn-lt"/>
                        </a:rPr>
                        <a:t>Sale</a:t>
                      </a:r>
                      <a:endParaRPr lang="id-ID" sz="2000" b="0" dirty="0" smtClean="0">
                        <a:solidFill>
                          <a:schemeClr val="tx1"/>
                        </a:solidFill>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2000" b="0" dirty="0" smtClean="0">
                          <a:solidFill>
                            <a:schemeClr val="tx1"/>
                          </a:solidFill>
                          <a:latin typeface="+mn-lt"/>
                        </a:rPr>
                        <a:t>Nilai SAKIP Kecamatan </a:t>
                      </a:r>
                      <a:r>
                        <a:rPr lang="en-US" sz="2000" b="0" dirty="0" smtClean="0">
                          <a:solidFill>
                            <a:schemeClr val="tx1"/>
                          </a:solidFill>
                          <a:latin typeface="+mn-lt"/>
                        </a:rPr>
                        <a:t>Sale</a:t>
                      </a:r>
                      <a:endParaRPr lang="id-ID" sz="2000" b="0" dirty="0" smtClean="0">
                        <a:solidFill>
                          <a:schemeClr val="tx1"/>
                        </a:solidFill>
                        <a:latin typeface="+mn-lt"/>
                      </a:endParaRPr>
                    </a:p>
                  </a:txBody>
                  <a:tcPr/>
                </a:tc>
                <a:tc>
                  <a:txBody>
                    <a:bodyPr/>
                    <a:lstStyle/>
                    <a:p>
                      <a:r>
                        <a:rPr lang="id-ID" sz="2000" dirty="0" smtClean="0"/>
                        <a:t>Camat </a:t>
                      </a:r>
                      <a:r>
                        <a:rPr lang="en-US" sz="2000" dirty="0" smtClean="0"/>
                        <a:t>Sale</a:t>
                      </a:r>
                      <a:endParaRPr lang="id-ID"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2000" b="0" dirty="0" smtClean="0">
                        <a:solidFill>
                          <a:schemeClr val="tx1"/>
                        </a:solidFill>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2000" b="0" dirty="0" smtClean="0">
                        <a:solidFill>
                          <a:schemeClr val="tx1"/>
                        </a:solidFill>
                        <a:latin typeface="+mn-lt"/>
                      </a:endParaRPr>
                    </a:p>
                  </a:txBody>
                  <a:tcPr/>
                </a:tc>
                <a:tc>
                  <a:txBody>
                    <a:bodyPr/>
                    <a:lstStyle/>
                    <a:p>
                      <a:endParaRPr lang="id-ID"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2000" b="0" dirty="0" smtClean="0">
                        <a:solidFill>
                          <a:schemeClr val="tx1"/>
                        </a:solidFill>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2000" b="0" dirty="0" smtClean="0">
                        <a:solidFill>
                          <a:schemeClr val="tx1"/>
                        </a:solidFill>
                        <a:latin typeface="+mn-lt"/>
                      </a:endParaRPr>
                    </a:p>
                  </a:txBody>
                  <a:tcPr/>
                </a:tc>
                <a:tc>
                  <a:txBody>
                    <a:bodyPr/>
                    <a:lstStyle/>
                    <a:p>
                      <a:endParaRPr lang="id-ID" sz="2000"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2400" b="1" dirty="0" smtClean="0">
                <a:solidFill>
                  <a:schemeClr val="tx1"/>
                </a:solidFill>
              </a:rPr>
              <a:t>KETERKAITAN RPJMD KAB. REMBANG TAHUN 2016 – 2021 DENGAN RENSTRA KANTOR KECAMATAN </a:t>
            </a:r>
            <a:r>
              <a:rPr lang="en-US" sz="2400" b="1" dirty="0" smtClean="0">
                <a:solidFill>
                  <a:schemeClr val="tx1"/>
                </a:solidFill>
              </a:rPr>
              <a:t>SALE</a:t>
            </a:r>
            <a:r>
              <a:rPr lang="id-ID" sz="2400" b="1" dirty="0" smtClean="0">
                <a:solidFill>
                  <a:schemeClr val="tx1"/>
                </a:solidFill>
              </a:rPr>
              <a:t> TAHUN 2016 – 2021</a:t>
            </a:r>
            <a:endParaRPr lang="id-ID" sz="2400" b="1"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733517083"/>
              </p:ext>
            </p:extLst>
          </p:nvPr>
        </p:nvGraphicFramePr>
        <p:xfrm>
          <a:off x="1745978" y="2420888"/>
          <a:ext cx="7002486" cy="3942184"/>
        </p:xfrm>
        <a:graphic>
          <a:graphicData uri="http://schemas.openxmlformats.org/drawingml/2006/table">
            <a:tbl>
              <a:tblPr firstRow="1" bandRow="1">
                <a:tableStyleId>{5C22544A-7EE6-4342-B048-85BDC9FD1C3A}</a:tableStyleId>
              </a:tblPr>
              <a:tblGrid>
                <a:gridCol w="2334162"/>
                <a:gridCol w="2334162"/>
                <a:gridCol w="2334162"/>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100" b="1" kern="1200" baseline="0" dirty="0" smtClean="0">
                          <a:solidFill>
                            <a:schemeClr val="lt1"/>
                          </a:solidFill>
                          <a:latin typeface="+mn-lt"/>
                          <a:ea typeface="+mn-ea"/>
                          <a:cs typeface="+mn-cs"/>
                        </a:rPr>
                        <a:t>Sasaran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100" b="1" kern="1200" baseline="0" dirty="0" smtClean="0">
                          <a:solidFill>
                            <a:schemeClr val="lt1"/>
                          </a:solidFill>
                          <a:latin typeface="+mn-lt"/>
                          <a:ea typeface="+mn-ea"/>
                          <a:cs typeface="+mn-cs"/>
                        </a:rPr>
                        <a:t>Strategi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100" b="1" kern="1200" baseline="0" dirty="0" smtClean="0">
                          <a:solidFill>
                            <a:schemeClr val="lt1"/>
                          </a:solidFill>
                          <a:latin typeface="+mn-lt"/>
                          <a:ea typeface="+mn-ea"/>
                          <a:cs typeface="+mn-cs"/>
                        </a:rPr>
                        <a:t>Arah Kebijakan 	</a:t>
                      </a:r>
                    </a:p>
                  </a:txBody>
                  <a:tcPr/>
                </a:tc>
              </a:tr>
              <a:tr h="12853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100" kern="1200" dirty="0" err="1" smtClean="0">
                          <a:solidFill>
                            <a:schemeClr val="dk1"/>
                          </a:solidFill>
                          <a:latin typeface="+mn-lt"/>
                          <a:ea typeface="+mn-ea"/>
                          <a:cs typeface="+mn-cs"/>
                        </a:rPr>
                        <a:t>Meningkatnya</a:t>
                      </a:r>
                      <a:r>
                        <a:rPr kumimoji="0" lang="id-ID" sz="1100" kern="1200" dirty="0" smtClean="0">
                          <a:solidFill>
                            <a:schemeClr val="dk1"/>
                          </a:solidFill>
                          <a:latin typeface="+mn-lt"/>
                          <a:ea typeface="+mn-ea"/>
                          <a:cs typeface="+mn-cs"/>
                        </a:rPr>
                        <a:t> Sarana</a:t>
                      </a:r>
                      <a:r>
                        <a:rPr kumimoji="0" lang="id-ID" sz="1100" kern="1200" baseline="0" dirty="0" smtClean="0">
                          <a:solidFill>
                            <a:schemeClr val="dk1"/>
                          </a:solidFill>
                          <a:latin typeface="+mn-lt"/>
                          <a:ea typeface="+mn-ea"/>
                          <a:cs typeface="+mn-cs"/>
                        </a:rPr>
                        <a:t> Prasarana Pemerintah dan Pelayanan Umum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100" kern="1200" dirty="0" smtClean="0">
                          <a:solidFill>
                            <a:schemeClr val="dk1"/>
                          </a:solidFill>
                          <a:latin typeface="+mn-lt"/>
                          <a:ea typeface="+mn-ea"/>
                          <a:cs typeface="+mn-cs"/>
                        </a:rPr>
                        <a:t>Meningkatkan</a:t>
                      </a:r>
                      <a:r>
                        <a:rPr kumimoji="0" lang="id-ID" sz="1100" kern="1200" baseline="0" dirty="0" smtClean="0">
                          <a:solidFill>
                            <a:schemeClr val="dk1"/>
                          </a:solidFill>
                          <a:latin typeface="+mn-lt"/>
                          <a:ea typeface="+mn-ea"/>
                          <a:cs typeface="+mn-cs"/>
                        </a:rPr>
                        <a:t> Kualitas pelayannan masyarakat dalam bidang kependudukan dan bidang lain yang menjadi kewenangan Camat</a:t>
                      </a: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id-ID" sz="1100" kern="1200" dirty="0" smtClean="0">
                          <a:solidFill>
                            <a:schemeClr val="dk1"/>
                          </a:solidFill>
                          <a:latin typeface="+mn-lt"/>
                          <a:ea typeface="+mn-ea"/>
                          <a:cs typeface="+mn-cs"/>
                        </a:rPr>
                        <a:t>Meningkatkan kualitas penyelenggaraan PATEN (Pelayanan Administrasi Terpadu Kecamatan)</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id-ID" sz="1100" kern="1200" baseline="0" dirty="0" smtClean="0">
                          <a:solidFill>
                            <a:schemeClr val="dk1"/>
                          </a:solidFill>
                          <a:latin typeface="+mn-lt"/>
                          <a:ea typeface="+mn-ea"/>
                          <a:cs typeface="+mn-cs"/>
                        </a:rPr>
                        <a:t>Fasilitasi Penyelenggaraan Pembinaan di Wilayah Kecamatan</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100" kern="1200" baseline="0" dirty="0" smtClean="0">
                          <a:solidFill>
                            <a:schemeClr val="dk1"/>
                          </a:solidFill>
                          <a:latin typeface="+mn-lt"/>
                          <a:ea typeface="+mn-ea"/>
                          <a:cs typeface="+mn-cs"/>
                        </a:rPr>
                        <a:t>Meningkatnya Kinerja dan Kapasitas pemerintahan Desa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100" kern="1200" baseline="0" dirty="0" smtClean="0">
                          <a:solidFill>
                            <a:schemeClr val="dk1"/>
                          </a:solidFill>
                          <a:latin typeface="+mn-lt"/>
                          <a:ea typeface="+mn-ea"/>
                          <a:cs typeface="+mn-cs"/>
                        </a:rPr>
                        <a:t>Meningkatkan kinerja pemerintah Desa Melalui peningkatan sumber daya aparatur pemerintah desa</a:t>
                      </a: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id-ID" sz="1100" kern="1200" baseline="0" dirty="0" smtClean="0">
                          <a:solidFill>
                            <a:schemeClr val="dk1"/>
                          </a:solidFill>
                          <a:latin typeface="+mn-lt"/>
                          <a:ea typeface="+mn-ea"/>
                          <a:cs typeface="+mn-cs"/>
                        </a:rPr>
                        <a:t>Pembinaan dan Pengawasan Pemerintah Desa</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id-ID" sz="1100" kern="1200" baseline="0" dirty="0" smtClean="0">
                          <a:solidFill>
                            <a:schemeClr val="dk1"/>
                          </a:solidFill>
                          <a:latin typeface="+mn-lt"/>
                          <a:ea typeface="+mn-ea"/>
                          <a:cs typeface="+mn-cs"/>
                        </a:rPr>
                        <a:t>Fasiliatsi Bintek dan pelatihan penyusunan Profil desa </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id-ID" sz="1100" kern="1200" baseline="0" dirty="0" smtClean="0">
                          <a:solidFill>
                            <a:schemeClr val="dk1"/>
                          </a:solidFill>
                          <a:latin typeface="+mn-lt"/>
                          <a:ea typeface="+mn-ea"/>
                          <a:cs typeface="+mn-cs"/>
                        </a:rPr>
                        <a:t>Penyelenggaraan Musrenbang Kecamatan.</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200" kern="1200" baseline="0" dirty="0" smtClean="0">
                          <a:solidFill>
                            <a:schemeClr val="dk1"/>
                          </a:solidFill>
                          <a:latin typeface="+mn-lt"/>
                          <a:ea typeface="+mn-ea"/>
                          <a:cs typeface="+mn-cs"/>
                        </a:rPr>
                        <a:t>Meningkatnya Pemberdayaan Masyarakat Desa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200" kern="1200" baseline="0" dirty="0" smtClean="0">
                          <a:solidFill>
                            <a:schemeClr val="dk1"/>
                          </a:solidFill>
                          <a:latin typeface="+mn-lt"/>
                          <a:ea typeface="+mn-ea"/>
                          <a:cs typeface="+mn-cs"/>
                        </a:rPr>
                        <a:t>Meningkatkan keberdayaan masyarakat khususnya kelompok perempuan dan pemuda dalam menunjang pembangunan diwilayahnya.</a:t>
                      </a:r>
                    </a:p>
                  </a:txBody>
                  <a:tcPr/>
                </a:tc>
                <a:tc>
                  <a:txBody>
                    <a:bodyPr/>
                    <a:lstStyle/>
                    <a:p>
                      <a:pPr marL="228600" marR="0" indent="-228600" algn="l" defTabSz="914400" rtl="0" eaLnBrk="1" fontAlgn="auto" latinLnBrk="0" hangingPunct="1">
                        <a:lnSpc>
                          <a:spcPct val="100000"/>
                        </a:lnSpc>
                        <a:spcBef>
                          <a:spcPts val="0"/>
                        </a:spcBef>
                        <a:spcAft>
                          <a:spcPts val="0"/>
                        </a:spcAft>
                        <a:buClrTx/>
                        <a:buSzTx/>
                        <a:buFontTx/>
                        <a:buAutoNum type="alphaLcPeriod"/>
                        <a:tabLst/>
                        <a:defRPr/>
                      </a:pPr>
                      <a:r>
                        <a:rPr kumimoji="0" lang="id-ID" sz="1200" kern="1200" baseline="0" dirty="0" smtClean="0">
                          <a:solidFill>
                            <a:schemeClr val="dk1"/>
                          </a:solidFill>
                          <a:latin typeface="+mn-lt"/>
                          <a:ea typeface="+mn-ea"/>
                          <a:cs typeface="+mn-cs"/>
                        </a:rPr>
                        <a:t>Pembinaan dan peningkatan sarana prasarana pemuda, olah raga dan seni budaya</a:t>
                      </a:r>
                    </a:p>
                    <a:p>
                      <a:pPr marL="228600" marR="0" indent="-228600" algn="l" defTabSz="914400" rtl="0" eaLnBrk="1" fontAlgn="auto" latinLnBrk="0" hangingPunct="1">
                        <a:lnSpc>
                          <a:spcPct val="100000"/>
                        </a:lnSpc>
                        <a:spcBef>
                          <a:spcPts val="0"/>
                        </a:spcBef>
                        <a:spcAft>
                          <a:spcPts val="0"/>
                        </a:spcAft>
                        <a:buClrTx/>
                        <a:buSzTx/>
                        <a:buFontTx/>
                        <a:buAutoNum type="alphaLcPeriod"/>
                        <a:tabLst/>
                        <a:defRPr/>
                      </a:pPr>
                      <a:r>
                        <a:rPr kumimoji="0" lang="id-ID" sz="1200" kern="1200" baseline="0" dirty="0" smtClean="0">
                          <a:solidFill>
                            <a:schemeClr val="dk1"/>
                          </a:solidFill>
                          <a:latin typeface="+mn-lt"/>
                          <a:ea typeface="+mn-ea"/>
                          <a:cs typeface="+mn-cs"/>
                        </a:rPr>
                        <a:t>Peningkatan jaminan kesejahteraan sosial kemasyarakatan</a:t>
                      </a:r>
                    </a:p>
                  </a:txBody>
                  <a:tcPr/>
                </a:tc>
              </a:tr>
            </a:tbl>
          </a:graphicData>
        </a:graphic>
      </p:graphicFrame>
      <p:sp>
        <p:nvSpPr>
          <p:cNvPr id="5" name="Right Arrow 4"/>
          <p:cNvSpPr/>
          <p:nvPr/>
        </p:nvSpPr>
        <p:spPr>
          <a:xfrm>
            <a:off x="251520" y="2775848"/>
            <a:ext cx="1224136" cy="172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t>RPJMD</a:t>
            </a:r>
            <a:endParaRPr lang="id-ID" b="1" dirty="0"/>
          </a:p>
        </p:txBody>
      </p:sp>
      <p:sp>
        <p:nvSpPr>
          <p:cNvPr id="6" name="TextBox 5"/>
          <p:cNvSpPr txBox="1"/>
          <p:nvPr/>
        </p:nvSpPr>
        <p:spPr>
          <a:xfrm>
            <a:off x="395536" y="1556792"/>
            <a:ext cx="8352928" cy="707886"/>
          </a:xfrm>
          <a:prstGeom prst="rect">
            <a:avLst/>
          </a:prstGeom>
          <a:noFill/>
        </p:spPr>
        <p:txBody>
          <a:bodyPr wrap="square" rtlCol="0">
            <a:spAutoFit/>
          </a:bodyPr>
          <a:lstStyle/>
          <a:p>
            <a:pPr marL="900113" indent="-900113">
              <a:tabLst>
                <a:tab pos="719138" algn="l"/>
                <a:tab pos="900113" algn="l"/>
              </a:tabLst>
            </a:pPr>
            <a:r>
              <a:rPr lang="id-ID" sz="2000" b="1" dirty="0" smtClean="0"/>
              <a:t>MISI 1	:	</a:t>
            </a:r>
            <a:r>
              <a:rPr lang="en-US" sz="2000" dirty="0" err="1" smtClean="0"/>
              <a:t>Mewujudkan</a:t>
            </a:r>
            <a:r>
              <a:rPr lang="en-US" sz="2000" dirty="0" smtClean="0"/>
              <a:t> </a:t>
            </a:r>
            <a:r>
              <a:rPr lang="en-US" sz="2000" dirty="0" err="1" smtClean="0"/>
              <a:t>pemerintahan</a:t>
            </a:r>
            <a:r>
              <a:rPr lang="en-US" sz="2000" dirty="0" smtClean="0"/>
              <a:t> yang </a:t>
            </a:r>
            <a:r>
              <a:rPr lang="en-US" sz="2000" dirty="0" err="1" smtClean="0"/>
              <a:t>cepat</a:t>
            </a:r>
            <a:r>
              <a:rPr lang="en-US" sz="2000" dirty="0" smtClean="0"/>
              <a:t> </a:t>
            </a:r>
            <a:r>
              <a:rPr lang="en-US" sz="2000" dirty="0" err="1" smtClean="0"/>
              <a:t>tanggap</a:t>
            </a:r>
            <a:r>
              <a:rPr lang="en-US" sz="2000" dirty="0" smtClean="0"/>
              <a:t>, </a:t>
            </a:r>
            <a:r>
              <a:rPr lang="en-US" sz="2000" dirty="0" err="1" smtClean="0"/>
              <a:t>transparan</a:t>
            </a:r>
            <a:r>
              <a:rPr lang="en-US" sz="2000" dirty="0" smtClean="0"/>
              <a:t>, </a:t>
            </a:r>
            <a:r>
              <a:rPr lang="en-US" sz="2000" dirty="0" err="1" smtClean="0"/>
              <a:t>partisipatif</a:t>
            </a:r>
            <a:r>
              <a:rPr lang="en-US" sz="2000" dirty="0" smtClean="0"/>
              <a:t> </a:t>
            </a:r>
            <a:r>
              <a:rPr lang="en-US" sz="2000" dirty="0" err="1" smtClean="0"/>
              <a:t>dan</a:t>
            </a:r>
            <a:r>
              <a:rPr lang="en-US" sz="2000" dirty="0" smtClean="0"/>
              <a:t> </a:t>
            </a:r>
            <a:r>
              <a:rPr lang="en-US" sz="2000" dirty="0" err="1" smtClean="0"/>
              <a:t>berkeadilan</a:t>
            </a:r>
            <a:r>
              <a:rPr lang="en-US" sz="2000" dirty="0" smtClean="0"/>
              <a:t> </a:t>
            </a:r>
            <a:r>
              <a:rPr lang="en-US" sz="2000" dirty="0" err="1" smtClean="0"/>
              <a:t>sesuai</a:t>
            </a:r>
            <a:r>
              <a:rPr lang="en-US" sz="2000" dirty="0" smtClean="0"/>
              <a:t> </a:t>
            </a:r>
            <a:r>
              <a:rPr lang="en-US" sz="2000" dirty="0" err="1" smtClean="0"/>
              <a:t>prinsip</a:t>
            </a:r>
            <a:r>
              <a:rPr lang="en-US" sz="2000" dirty="0" smtClean="0"/>
              <a:t> </a:t>
            </a:r>
            <a:r>
              <a:rPr lang="en-US" sz="2000" dirty="0" err="1" smtClean="0"/>
              <a:t>pemerintahan</a:t>
            </a:r>
            <a:r>
              <a:rPr lang="en-US" sz="2000" dirty="0" smtClean="0"/>
              <a:t> yang </a:t>
            </a:r>
            <a:r>
              <a:rPr lang="en-US" sz="2000" dirty="0" err="1" smtClean="0"/>
              <a:t>amanah</a:t>
            </a:r>
            <a:r>
              <a:rPr lang="id-ID" sz="2000" dirty="0" smtClean="0"/>
              <a:t> </a:t>
            </a:r>
            <a:endParaRPr lang="id-ID"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549" y="1052736"/>
            <a:ext cx="1268413" cy="179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Content Placeholder 3"/>
          <p:cNvGraphicFramePr>
            <a:graphicFrameLocks/>
          </p:cNvGraphicFramePr>
          <p:nvPr>
            <p:extLst>
              <p:ext uri="{D42A27DB-BD31-4B8C-83A1-F6EECF244321}">
                <p14:modId xmlns:p14="http://schemas.microsoft.com/office/powerpoint/2010/main" val="4284419689"/>
              </p:ext>
            </p:extLst>
          </p:nvPr>
        </p:nvGraphicFramePr>
        <p:xfrm>
          <a:off x="1763688" y="764704"/>
          <a:ext cx="7002486" cy="2397864"/>
        </p:xfrm>
        <a:graphic>
          <a:graphicData uri="http://schemas.openxmlformats.org/drawingml/2006/table">
            <a:tbl>
              <a:tblPr firstRow="1" bandRow="1">
                <a:tableStyleId>{5C22544A-7EE6-4342-B048-85BDC9FD1C3A}</a:tableStyleId>
              </a:tblPr>
              <a:tblGrid>
                <a:gridCol w="2334162"/>
                <a:gridCol w="2334162"/>
                <a:gridCol w="2334162"/>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100" b="1" kern="1200" baseline="0" dirty="0" smtClean="0">
                          <a:solidFill>
                            <a:schemeClr val="lt1"/>
                          </a:solidFill>
                          <a:latin typeface="+mn-lt"/>
                          <a:ea typeface="+mn-ea"/>
                          <a:cs typeface="+mn-cs"/>
                        </a:rPr>
                        <a:t>Sasaran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100" b="1" kern="1200" baseline="0" dirty="0" smtClean="0">
                          <a:solidFill>
                            <a:schemeClr val="lt1"/>
                          </a:solidFill>
                          <a:latin typeface="+mn-lt"/>
                          <a:ea typeface="+mn-ea"/>
                          <a:cs typeface="+mn-cs"/>
                        </a:rPr>
                        <a:t>Strategi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100" b="1" kern="1200" baseline="0" dirty="0" smtClean="0">
                          <a:solidFill>
                            <a:schemeClr val="lt1"/>
                          </a:solidFill>
                          <a:latin typeface="+mn-lt"/>
                          <a:ea typeface="+mn-ea"/>
                          <a:cs typeface="+mn-cs"/>
                        </a:rPr>
                        <a:t>Arah Kebijakan 	</a:t>
                      </a:r>
                    </a:p>
                  </a:txBody>
                  <a:tcPr/>
                </a:tc>
              </a:tr>
              <a:tr h="12853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100" kern="1200" baseline="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100" kern="1200" dirty="0" smtClean="0">
                          <a:solidFill>
                            <a:schemeClr val="dk1"/>
                          </a:solidFill>
                          <a:latin typeface="+mn-lt"/>
                          <a:ea typeface="+mn-ea"/>
                          <a:cs typeface="+mn-cs"/>
                        </a:rPr>
                        <a:t>Mmeningkatkan keberdayaan masyarakat dalam</a:t>
                      </a:r>
                      <a:r>
                        <a:rPr kumimoji="0" lang="id-ID" sz="1100" kern="1200" baseline="0" dirty="0" smtClean="0">
                          <a:solidFill>
                            <a:schemeClr val="dk1"/>
                          </a:solidFill>
                          <a:latin typeface="+mn-lt"/>
                          <a:ea typeface="+mn-ea"/>
                          <a:cs typeface="+mn-cs"/>
                        </a:rPr>
                        <a:t> mengenali, mencegah, menanggulangi ganguan keamanan akibat tindak kriminal maupun bencana.</a:t>
                      </a: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id-ID" sz="1100" kern="1200" dirty="0" smtClean="0">
                          <a:solidFill>
                            <a:schemeClr val="dk1"/>
                          </a:solidFill>
                          <a:latin typeface="+mn-lt"/>
                          <a:ea typeface="+mn-ea"/>
                          <a:cs typeface="+mn-cs"/>
                        </a:rPr>
                        <a:t>Pembinaan Hansip Inti</a:t>
                      </a:r>
                      <a:r>
                        <a:rPr kumimoji="0" lang="id-ID" sz="1100" kern="1200" baseline="0" dirty="0" smtClean="0">
                          <a:solidFill>
                            <a:schemeClr val="dk1"/>
                          </a:solidFill>
                          <a:latin typeface="+mn-lt"/>
                          <a:ea typeface="+mn-ea"/>
                          <a:cs typeface="+mn-cs"/>
                        </a:rPr>
                        <a:t> Dinas/Instansi matrik kecamatan</a:t>
                      </a:r>
                      <a:r>
                        <a:rPr kumimoji="0" lang="id-ID" sz="1100" kern="1200" dirty="0" smtClean="0">
                          <a:solidFill>
                            <a:schemeClr val="dk1"/>
                          </a:solidFill>
                          <a:latin typeface="+mn-lt"/>
                          <a:ea typeface="+mn-ea"/>
                          <a:cs typeface="+mn-cs"/>
                        </a:rPr>
                        <a:t>)</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id-ID" sz="1100" kern="1200" baseline="0" dirty="0" smtClean="0">
                          <a:solidFill>
                            <a:schemeClr val="dk1"/>
                          </a:solidFill>
                          <a:latin typeface="+mn-lt"/>
                          <a:ea typeface="+mn-ea"/>
                          <a:cs typeface="+mn-cs"/>
                        </a:rPr>
                        <a:t>Fasilitasi dan koordinasi PAM wilayah kecamatan</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100" kern="1200" baseline="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100" kern="1200" baseline="0" dirty="0" smtClean="0">
                        <a:solidFill>
                          <a:schemeClr val="dk1"/>
                        </a:solidFill>
                        <a:latin typeface="+mn-lt"/>
                        <a:ea typeface="+mn-ea"/>
                        <a:cs typeface="+mn-cs"/>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endParaRPr kumimoji="0" lang="id-ID" sz="1100" kern="1200" baseline="0" dirty="0" smtClean="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smtClean="0">
                        <a:solidFill>
                          <a:schemeClr val="dk1"/>
                        </a:solidFill>
                        <a:latin typeface="+mn-lt"/>
                        <a:ea typeface="+mn-ea"/>
                        <a:cs typeface="+mn-cs"/>
                      </a:endParaRPr>
                    </a:p>
                  </a:txBody>
                  <a:tcPr/>
                </a:tc>
                <a:tc>
                  <a:txBody>
                    <a:bodyPr/>
                    <a:lstStyle/>
                    <a:p>
                      <a:pPr marL="228600" marR="0" indent="-228600" algn="l" defTabSz="914400" rtl="0" eaLnBrk="1" fontAlgn="auto" latinLnBrk="0" hangingPunct="1">
                        <a:lnSpc>
                          <a:spcPct val="100000"/>
                        </a:lnSpc>
                        <a:spcBef>
                          <a:spcPts val="0"/>
                        </a:spcBef>
                        <a:spcAft>
                          <a:spcPts val="0"/>
                        </a:spcAft>
                        <a:buClrTx/>
                        <a:buSzTx/>
                        <a:buFontTx/>
                        <a:buAutoNum type="alphaLcPeriod"/>
                        <a:tabLst/>
                        <a:defRPr/>
                      </a:pPr>
                      <a:endParaRPr kumimoji="0" lang="id-ID" sz="1200" kern="1200" baseline="0" dirty="0" smtClean="0">
                        <a:solidFill>
                          <a:schemeClr val="dk1"/>
                        </a:solidFill>
                        <a:latin typeface="+mn-lt"/>
                        <a:ea typeface="+mn-ea"/>
                        <a:cs typeface="+mn-cs"/>
                      </a:endParaRPr>
                    </a:p>
                  </a:txBody>
                  <a:tcPr/>
                </a:tc>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391128997"/>
              </p:ext>
            </p:extLst>
          </p:nvPr>
        </p:nvGraphicFramePr>
        <p:xfrm>
          <a:off x="1763688" y="3501008"/>
          <a:ext cx="7002486" cy="2291080"/>
        </p:xfrm>
        <a:graphic>
          <a:graphicData uri="http://schemas.openxmlformats.org/drawingml/2006/table">
            <a:tbl>
              <a:tblPr firstRow="1" bandRow="1">
                <a:tableStyleId>{5C22544A-7EE6-4342-B048-85BDC9FD1C3A}</a:tableStyleId>
              </a:tblPr>
              <a:tblGrid>
                <a:gridCol w="2334162"/>
                <a:gridCol w="2334162"/>
                <a:gridCol w="2334162"/>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200" b="1" kern="1200" baseline="0" dirty="0" smtClean="0">
                          <a:solidFill>
                            <a:schemeClr val="lt1"/>
                          </a:solidFill>
                          <a:latin typeface="+mn-lt"/>
                          <a:ea typeface="+mn-ea"/>
                          <a:cs typeface="+mn-cs"/>
                        </a:rPr>
                        <a:t>Tujuan OPD</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200" b="1" kern="1200" baseline="0" dirty="0" smtClean="0">
                          <a:solidFill>
                            <a:schemeClr val="lt1"/>
                          </a:solidFill>
                          <a:latin typeface="+mn-lt"/>
                          <a:ea typeface="+mn-ea"/>
                          <a:cs typeface="+mn-cs"/>
                        </a:rPr>
                        <a:t>Sasaran OPD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200" b="1" kern="1200" baseline="0" dirty="0" smtClean="0">
                          <a:solidFill>
                            <a:schemeClr val="lt1"/>
                          </a:solidFill>
                          <a:latin typeface="+mn-lt"/>
                          <a:ea typeface="+mn-ea"/>
                          <a:cs typeface="+mn-cs"/>
                        </a:rPr>
                        <a:t>Indikator Sasaran</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200" kern="1200" baseline="0" dirty="0" smtClean="0">
                          <a:solidFill>
                            <a:schemeClr val="dk1"/>
                          </a:solidFill>
                          <a:latin typeface="+mn-lt"/>
                          <a:ea typeface="+mn-ea"/>
                          <a:cs typeface="+mn-cs"/>
                        </a:rPr>
                        <a:t>Meningkatkan kualitas pelayanan publik Kecamatan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kern="1200" dirty="0" err="1" smtClean="0">
                          <a:solidFill>
                            <a:schemeClr val="dk1"/>
                          </a:solidFill>
                          <a:latin typeface="+mn-lt"/>
                          <a:ea typeface="+mn-ea"/>
                          <a:cs typeface="+mn-cs"/>
                        </a:rPr>
                        <a:t>Meningkatnya</a:t>
                      </a:r>
                      <a:r>
                        <a:rPr kumimoji="0" lang="id-ID" sz="1200" kern="1200" dirty="0" smtClean="0">
                          <a:solidFill>
                            <a:schemeClr val="dk1"/>
                          </a:solidFill>
                          <a:latin typeface="+mn-lt"/>
                          <a:ea typeface="+mn-ea"/>
                          <a:cs typeface="+mn-cs"/>
                        </a:rPr>
                        <a:t> Sarana</a:t>
                      </a:r>
                      <a:r>
                        <a:rPr kumimoji="0" lang="id-ID" sz="1200" kern="1200" baseline="0" dirty="0" smtClean="0">
                          <a:solidFill>
                            <a:schemeClr val="dk1"/>
                          </a:solidFill>
                          <a:latin typeface="+mn-lt"/>
                          <a:ea typeface="+mn-ea"/>
                          <a:cs typeface="+mn-cs"/>
                        </a:rPr>
                        <a:t> Prasarana Pemerintah dan Pelayanan Umum	</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200" kern="1200" baseline="0" dirty="0" smtClean="0">
                          <a:solidFill>
                            <a:schemeClr val="dk1"/>
                          </a:solidFill>
                          <a:latin typeface="+mn-lt"/>
                          <a:ea typeface="+mn-ea"/>
                          <a:cs typeface="+mn-cs"/>
                        </a:rPr>
                        <a:t>Presentase layanan PATEN yang terfasilitasi.</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200" kern="1200" baseline="0" dirty="0" smtClean="0">
                          <a:solidFill>
                            <a:schemeClr val="dk1"/>
                          </a:solidFill>
                          <a:latin typeface="+mn-lt"/>
                          <a:ea typeface="+mn-ea"/>
                          <a:cs typeface="+mn-cs"/>
                        </a:rPr>
                        <a:t>Meningkatkan Kinerja dan kapasitas pemerintah desa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200" kern="1200" baseline="0" dirty="0" smtClean="0">
                          <a:solidFill>
                            <a:schemeClr val="dk1"/>
                          </a:solidFill>
                          <a:latin typeface="+mn-lt"/>
                          <a:ea typeface="+mn-ea"/>
                          <a:cs typeface="+mn-cs"/>
                        </a:rPr>
                        <a:t>Meningkatnya kinerja dan kapasitas pemerintahan desa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200" kern="1200" baseline="0" dirty="0" smtClean="0">
                          <a:solidFill>
                            <a:schemeClr val="dk1"/>
                          </a:solidFill>
                          <a:latin typeface="+mn-lt"/>
                          <a:ea typeface="+mn-ea"/>
                          <a:cs typeface="+mn-cs"/>
                        </a:rPr>
                        <a:t>Presentase desa yang mempunyai dokumen RPJMDes, RKPDes dan APBDes</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200" kern="1200" baseline="0" dirty="0" smtClean="0">
                          <a:solidFill>
                            <a:schemeClr val="dk1"/>
                          </a:solidFill>
                          <a:latin typeface="+mn-lt"/>
                          <a:ea typeface="+mn-ea"/>
                          <a:cs typeface="+mn-cs"/>
                        </a:rPr>
                        <a:t>Meningkatkan Keberdayaan Masyarakat Desa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200" kern="1200" baseline="0" dirty="0" smtClean="0">
                          <a:solidFill>
                            <a:schemeClr val="dk1"/>
                          </a:solidFill>
                          <a:latin typeface="+mn-lt"/>
                          <a:ea typeface="+mn-ea"/>
                          <a:cs typeface="+mn-cs"/>
                        </a:rPr>
                        <a:t>Meningkatnya keberdayaan masyarakat desa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200" kern="1200" baseline="0" dirty="0" smtClean="0">
                          <a:solidFill>
                            <a:schemeClr val="dk1"/>
                          </a:solidFill>
                          <a:latin typeface="+mn-lt"/>
                          <a:ea typeface="+mn-ea"/>
                          <a:cs typeface="+mn-cs"/>
                        </a:rPr>
                        <a:t>Presentase PKK Aktif</a:t>
                      </a:r>
                    </a:p>
                  </a:txBody>
                  <a:tcPr/>
                </a:tc>
              </a:tr>
            </a:tbl>
          </a:graphicData>
        </a:graphic>
      </p:graphicFrame>
      <p:sp>
        <p:nvSpPr>
          <p:cNvPr id="7" name="Right Arrow 6"/>
          <p:cNvSpPr/>
          <p:nvPr/>
        </p:nvSpPr>
        <p:spPr>
          <a:xfrm>
            <a:off x="303826" y="3501008"/>
            <a:ext cx="1224136" cy="172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b="1" dirty="0" smtClean="0"/>
              <a:t>RENSTRA</a:t>
            </a:r>
            <a:endParaRPr lang="id-ID" sz="1400" b="1" dirty="0"/>
          </a:p>
        </p:txBody>
      </p:sp>
    </p:spTree>
    <p:extLst>
      <p:ext uri="{BB962C8B-B14F-4D97-AF65-F5344CB8AC3E}">
        <p14:creationId xmlns:p14="http://schemas.microsoft.com/office/powerpoint/2010/main" val="324344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8153400" cy="864096"/>
          </a:xfrm>
        </p:spPr>
        <p:txBody>
          <a:bodyPr>
            <a:normAutofit fontScale="90000"/>
          </a:bodyPr>
          <a:lstStyle/>
          <a:p>
            <a:r>
              <a:rPr lang="id-ID" sz="2800" b="1" dirty="0" smtClean="0">
                <a:solidFill>
                  <a:schemeClr val="tx1"/>
                </a:solidFill>
              </a:rPr>
              <a:t>CROSS CUTTING </a:t>
            </a:r>
            <a:r>
              <a:rPr lang="en-US" sz="2800" b="1" dirty="0" smtClean="0">
                <a:solidFill>
                  <a:schemeClr val="tx1"/>
                </a:solidFill>
              </a:rPr>
              <a:t>KECAMATAN SALE</a:t>
            </a:r>
            <a:r>
              <a:rPr lang="id-ID" sz="2800" b="1" dirty="0" smtClean="0">
                <a:solidFill>
                  <a:schemeClr val="tx1"/>
                </a:solidFill>
              </a:rPr>
              <a:t/>
            </a:r>
            <a:br>
              <a:rPr lang="id-ID" sz="2800" b="1" dirty="0" smtClean="0">
                <a:solidFill>
                  <a:schemeClr val="tx1"/>
                </a:solidFill>
              </a:rPr>
            </a:br>
            <a:r>
              <a:rPr lang="id-ID" sz="2800" b="1" dirty="0" smtClean="0">
                <a:solidFill>
                  <a:schemeClr val="tx1"/>
                </a:solidFill>
              </a:rPr>
              <a:t>Tahun 2016 – 2019 (Sebelum Revisi) </a:t>
            </a:r>
            <a:endParaRPr lang="id-ID" sz="2800" b="1" dirty="0">
              <a:solidFill>
                <a:schemeClr val="tx1"/>
              </a:solidFill>
            </a:endParaRPr>
          </a:p>
        </p:txBody>
      </p:sp>
      <p:sp>
        <p:nvSpPr>
          <p:cNvPr id="4" name="Rounded Rectangle 3"/>
          <p:cNvSpPr/>
          <p:nvPr/>
        </p:nvSpPr>
        <p:spPr>
          <a:xfrm>
            <a:off x="1115616" y="1628800"/>
            <a:ext cx="2664296"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solidFill>
                  <a:schemeClr val="tx1"/>
                </a:solidFill>
              </a:rPr>
              <a:t>Program Pelayanan Administrasi Perkantoran</a:t>
            </a:r>
          </a:p>
        </p:txBody>
      </p:sp>
      <p:sp>
        <p:nvSpPr>
          <p:cNvPr id="6" name="Rounded Rectangle 5"/>
          <p:cNvSpPr/>
          <p:nvPr/>
        </p:nvSpPr>
        <p:spPr>
          <a:xfrm>
            <a:off x="4716016" y="1594587"/>
            <a:ext cx="2664296"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smtClean="0">
                <a:solidFill>
                  <a:schemeClr val="tx1"/>
                </a:solidFill>
              </a:rPr>
              <a:t>Program Peningkatan Sarana Prasarana aparatus</a:t>
            </a:r>
          </a:p>
        </p:txBody>
      </p:sp>
      <p:sp>
        <p:nvSpPr>
          <p:cNvPr id="8" name="Rectangle 7"/>
          <p:cNvSpPr/>
          <p:nvPr/>
        </p:nvSpPr>
        <p:spPr>
          <a:xfrm>
            <a:off x="395536" y="6093296"/>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tx1"/>
                </a:solidFill>
              </a:rPr>
              <a:t>Kasi Urusan Umum dan Kepegawaian</a:t>
            </a:r>
            <a:endParaRPr lang="id-ID" sz="2400" b="1" dirty="0">
              <a:solidFill>
                <a:schemeClr val="tx1"/>
              </a:solidFill>
            </a:endParaRPr>
          </a:p>
        </p:txBody>
      </p:sp>
      <p:sp>
        <p:nvSpPr>
          <p:cNvPr id="9" name="Down Arrow 8"/>
          <p:cNvSpPr/>
          <p:nvPr/>
        </p:nvSpPr>
        <p:spPr>
          <a:xfrm>
            <a:off x="2303748" y="4962556"/>
            <a:ext cx="288032"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Down Arrow 12"/>
          <p:cNvSpPr/>
          <p:nvPr/>
        </p:nvSpPr>
        <p:spPr>
          <a:xfrm>
            <a:off x="6013801" y="4962556"/>
            <a:ext cx="288032"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2474</TotalTime>
  <Words>2455</Words>
  <Application>Microsoft Office PowerPoint</Application>
  <PresentationFormat>On-screen Show (4:3)</PresentationFormat>
  <Paragraphs>734</Paragraphs>
  <Slides>48</Slides>
  <Notes>1</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Median</vt:lpstr>
      <vt:lpstr>SISTEM AKUNTABILITAS KINERJA INSTANSI PEMERINTAH (SAKIP) kecamatan SALE TAHUN 2020 </vt:lpstr>
      <vt:lpstr>VISI DAN MISI BUPATI REMBANG (RPJMD KAB. REMBANG TAHUN 2016 – 2021)</vt:lpstr>
      <vt:lpstr>Lanjutan VISI DAN MISI BUPATI REMBANG (RPJMD KAB. REMBANG TAHUN 2016 – 2021)</vt:lpstr>
      <vt:lpstr>PowerPoint Presentation</vt:lpstr>
      <vt:lpstr>PowerPoint Presentation</vt:lpstr>
      <vt:lpstr>Indikator Kinerja Utama (IKU)</vt:lpstr>
      <vt:lpstr>KETERKAITAN RPJMD KAB. REMBANG TAHUN 2016 – 2021 DENGAN RENSTRA KANTOR KECAMATAN SALE TAHUN 2016 – 2021</vt:lpstr>
      <vt:lpstr>PowerPoint Presentation</vt:lpstr>
      <vt:lpstr>CROSS CUTTING KECAMATAN SALE Tahun 2016 – 2019 (Sebelum Revisi) </vt:lpstr>
      <vt:lpstr>PowerPoint Presentation</vt:lpstr>
      <vt:lpstr>PowerPoint Presentation</vt:lpstr>
      <vt:lpstr>PowerPoint Presentation</vt:lpstr>
      <vt:lpstr>PowerPoint Presentation</vt:lpstr>
      <vt:lpstr>PowerPoint Presentation</vt:lpstr>
      <vt:lpstr>CROSS CUTTING KECAMATAN SALE Tahun 2020 – 2021 (Setelah Revisi)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RENCANA AKSI 2019</vt:lpstr>
      <vt:lpstr>PowerPoint Presentation</vt:lpstr>
      <vt:lpstr>PowerPoint Presentation</vt:lpstr>
      <vt:lpstr>PENCAPAIAN KINERJA SEKRETARIS CAMAT SALE</vt:lpstr>
      <vt:lpstr>PENCAPAIAN KINERJA SEKRETARIS CAMAT SALE</vt:lpstr>
      <vt:lpstr>PENCAPAIAN KINERJA KASI TATA PEMERINTAHAN KECAMATAN SALE</vt:lpstr>
      <vt:lpstr>PENCAPAIAN KINERJA KASI TATA PEMERINTAHAN KECAMATAN SALE</vt:lpstr>
      <vt:lpstr>PENCAPAIAN KINERJA KASI PEMBERDAYAAN MASYARAKAT KECAMATAN SALE</vt:lpstr>
      <vt:lpstr>PENCAPAIAN KINERJA KASI PEMBERDAYAAN MASYARAKAT KECAMATAN SALE</vt:lpstr>
      <vt:lpstr>PENCAPAIAN KINERJA KASI TRANTIB KECAMATAN SALE</vt:lpstr>
      <vt:lpstr>PENCAPAIAN KINERJA KEPALA SUB BAGIAN UMUM DAN KEPEGAWAIAN KECAMATAN SALE</vt:lpstr>
      <vt:lpstr>PowerPoint Presentation</vt:lpstr>
      <vt:lpstr>PowerPoint Presentation</vt:lpstr>
      <vt:lpstr>PowerPoint Presentation</vt:lpstr>
      <vt:lpstr>AKUNTABILITAS KINERJA TAHUN 2019</vt:lpstr>
      <vt:lpstr>CAPAIAN KINERJA ORGANISASI</vt:lpstr>
      <vt:lpstr>CAPAIAN KINERJA ORGANISASI</vt:lpstr>
      <vt:lpstr>CAPAIAN KINERJA ORGANISASI</vt:lpstr>
      <vt:lpstr>PowerPoint Presentation</vt:lpstr>
      <vt:lpstr>PowerPoint Presentation</vt:lpstr>
      <vt:lpstr>PowerPoint Presentation</vt:lpstr>
      <vt:lpstr>PowerPoint Presentation</vt:lpstr>
      <vt:lpstr>PowerPoint Presentation</vt:lpstr>
      <vt:lpstr>Akuntabilitas Keuangan </vt:lpstr>
      <vt:lpstr>Rekapitulasi Hasil Kinerja Tahun 2019</vt:lpstr>
      <vt:lpstr>TERIMA KASIH</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IMPLEMENTASI SISTEM AKUNTABILITAS KINERJA INSTANSI PEMERINTAH (SAKIP) DPMPTSPNAKER TAHUN 2018</dc:title>
  <dc:creator>PM1</dc:creator>
  <cp:lastModifiedBy>DELL</cp:lastModifiedBy>
  <cp:revision>137</cp:revision>
  <dcterms:created xsi:type="dcterms:W3CDTF">2019-07-29T07:38:25Z</dcterms:created>
  <dcterms:modified xsi:type="dcterms:W3CDTF">2020-07-17T01:18:07Z</dcterms:modified>
</cp:coreProperties>
</file>